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sldIdLst>
    <p:sldId id="377" r:id="rId2"/>
    <p:sldId id="376" r:id="rId3"/>
    <p:sldId id="375" r:id="rId4"/>
    <p:sldId id="387" r:id="rId5"/>
    <p:sldId id="382" r:id="rId6"/>
    <p:sldId id="379" r:id="rId7"/>
    <p:sldId id="384" r:id="rId8"/>
    <p:sldId id="385" r:id="rId9"/>
    <p:sldId id="383" r:id="rId10"/>
    <p:sldId id="388" r:id="rId11"/>
    <p:sldId id="429" r:id="rId12"/>
    <p:sldId id="386" r:id="rId13"/>
    <p:sldId id="380" r:id="rId14"/>
    <p:sldId id="372" r:id="rId15"/>
    <p:sldId id="389" r:id="rId16"/>
    <p:sldId id="391" r:id="rId17"/>
    <p:sldId id="278" r:id="rId18"/>
    <p:sldId id="290" r:id="rId19"/>
    <p:sldId id="279" r:id="rId20"/>
    <p:sldId id="398" r:id="rId21"/>
    <p:sldId id="285" r:id="rId22"/>
    <p:sldId id="286" r:id="rId23"/>
    <p:sldId id="260" r:id="rId24"/>
    <p:sldId id="287" r:id="rId25"/>
    <p:sldId id="426" r:id="rId26"/>
    <p:sldId id="399" r:id="rId27"/>
    <p:sldId id="396" r:id="rId28"/>
    <p:sldId id="318" r:id="rId29"/>
    <p:sldId id="314" r:id="rId30"/>
    <p:sldId id="397" r:id="rId31"/>
    <p:sldId id="400" r:id="rId32"/>
    <p:sldId id="295" r:id="rId33"/>
    <p:sldId id="394" r:id="rId34"/>
    <p:sldId id="393" r:id="rId35"/>
    <p:sldId id="401" r:id="rId36"/>
    <p:sldId id="409" r:id="rId37"/>
    <p:sldId id="411" r:id="rId38"/>
    <p:sldId id="412" r:id="rId39"/>
    <p:sldId id="413" r:id="rId40"/>
    <p:sldId id="414" r:id="rId41"/>
    <p:sldId id="431" r:id="rId42"/>
    <p:sldId id="430" r:id="rId43"/>
    <p:sldId id="416" r:id="rId44"/>
    <p:sldId id="390" r:id="rId45"/>
    <p:sldId id="417" r:id="rId46"/>
    <p:sldId id="415" r:id="rId47"/>
    <p:sldId id="419" r:id="rId48"/>
    <p:sldId id="420" r:id="rId49"/>
    <p:sldId id="421" r:id="rId50"/>
    <p:sldId id="418" r:id="rId51"/>
    <p:sldId id="280" r:id="rId52"/>
    <p:sldId id="424" r:id="rId53"/>
    <p:sldId id="263" r:id="rId54"/>
    <p:sldId id="423" r:id="rId55"/>
    <p:sldId id="427" r:id="rId56"/>
    <p:sldId id="428" r:id="rId57"/>
    <p:sldId id="422" r:id="rId58"/>
    <p:sldId id="43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Ngiam" initials="WXQN" lastIdx="4" clrIdx="0">
    <p:extLst>
      <p:ext uri="{19B8F6BF-5375-455C-9EA6-DF929625EA0E}">
        <p15:presenceInfo xmlns:p15="http://schemas.microsoft.com/office/powerpoint/2012/main" userId="William Ngi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4"/>
    <p:restoredTop sz="96281"/>
  </p:normalViewPr>
  <p:slideViewPr>
    <p:cSldViewPr snapToGrid="0">
      <p:cViewPr>
        <p:scale>
          <a:sx n="98" d="100"/>
          <a:sy n="98" d="100"/>
        </p:scale>
        <p:origin x="56" y="696"/>
      </p:cViewPr>
      <p:guideLst/>
    </p:cSldViewPr>
  </p:slideViewPr>
  <p:outlineViewPr>
    <p:cViewPr>
      <p:scale>
        <a:sx n="33" d="100"/>
        <a:sy n="33" d="100"/>
      </p:scale>
      <p:origin x="0" y="-493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03T16:18:45.737"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7-03T16:18:45.737" idx="2">
    <p:pos x="10" y="10"/>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7-03T16:18:45.737" idx="3">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59604-7BF9-4C48-84B8-9BDE20257853}" type="datetimeFigureOut">
              <a:rPr lang="en-US" smtClean="0"/>
              <a:t>6/30/23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1E8DF-EA07-3D4E-95FF-DA08CD5917B3}" type="slidenum">
              <a:rPr lang="en-US" smtClean="0"/>
              <a:t>‹#›</a:t>
            </a:fld>
            <a:endParaRPr lang="en-US"/>
          </a:p>
        </p:txBody>
      </p:sp>
    </p:spTree>
    <p:extLst>
      <p:ext uri="{BB962C8B-B14F-4D97-AF65-F5344CB8AC3E}">
        <p14:creationId xmlns:p14="http://schemas.microsoft.com/office/powerpoint/2010/main" val="179252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1E8DF-EA07-3D4E-95FF-DA08CD5917B3}" type="slidenum">
              <a:rPr lang="en-US" smtClean="0"/>
              <a:t>4</a:t>
            </a:fld>
            <a:endParaRPr lang="en-US"/>
          </a:p>
        </p:txBody>
      </p:sp>
    </p:spTree>
    <p:extLst>
      <p:ext uri="{BB962C8B-B14F-4D97-AF65-F5344CB8AC3E}">
        <p14:creationId xmlns:p14="http://schemas.microsoft.com/office/powerpoint/2010/main" val="3302418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1E8DF-EA07-3D4E-95FF-DA08CD5917B3}" type="slidenum">
              <a:rPr lang="en-US" smtClean="0"/>
              <a:t>33</a:t>
            </a:fld>
            <a:endParaRPr lang="en-US"/>
          </a:p>
        </p:txBody>
      </p:sp>
    </p:spTree>
    <p:extLst>
      <p:ext uri="{BB962C8B-B14F-4D97-AF65-F5344CB8AC3E}">
        <p14:creationId xmlns:p14="http://schemas.microsoft.com/office/powerpoint/2010/main" val="141433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1E8DF-EA07-3D4E-95FF-DA08CD5917B3}" type="slidenum">
              <a:rPr lang="en-US" smtClean="0"/>
              <a:t>42</a:t>
            </a:fld>
            <a:endParaRPr lang="en-US"/>
          </a:p>
        </p:txBody>
      </p:sp>
    </p:spTree>
    <p:extLst>
      <p:ext uri="{BB962C8B-B14F-4D97-AF65-F5344CB8AC3E}">
        <p14:creationId xmlns:p14="http://schemas.microsoft.com/office/powerpoint/2010/main" val="303133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Mum Form 3, Dad Form 5. Dad had basic English</a:t>
            </a:r>
          </a:p>
        </p:txBody>
      </p:sp>
      <p:sp>
        <p:nvSpPr>
          <p:cNvPr id="4" name="Slide Number Placeholder 3"/>
          <p:cNvSpPr>
            <a:spLocks noGrp="1"/>
          </p:cNvSpPr>
          <p:nvPr>
            <p:ph type="sldNum" sz="quarter" idx="5"/>
          </p:nvPr>
        </p:nvSpPr>
        <p:spPr/>
        <p:txBody>
          <a:bodyPr/>
          <a:lstStyle/>
          <a:p>
            <a:fld id="{0811E8DF-EA07-3D4E-95FF-DA08CD5917B3}" type="slidenum">
              <a:rPr lang="en-US" smtClean="0"/>
              <a:t>5</a:t>
            </a:fld>
            <a:endParaRPr lang="en-US"/>
          </a:p>
        </p:txBody>
      </p:sp>
    </p:spTree>
    <p:extLst>
      <p:ext uri="{BB962C8B-B14F-4D97-AF65-F5344CB8AC3E}">
        <p14:creationId xmlns:p14="http://schemas.microsoft.com/office/powerpoint/2010/main" val="391394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Mum Form 3, Dad Form 5. Dad had basic English</a:t>
            </a:r>
          </a:p>
        </p:txBody>
      </p:sp>
      <p:sp>
        <p:nvSpPr>
          <p:cNvPr id="4" name="Slide Number Placeholder 3"/>
          <p:cNvSpPr>
            <a:spLocks noGrp="1"/>
          </p:cNvSpPr>
          <p:nvPr>
            <p:ph type="sldNum" sz="quarter" idx="5"/>
          </p:nvPr>
        </p:nvSpPr>
        <p:spPr/>
        <p:txBody>
          <a:bodyPr/>
          <a:lstStyle/>
          <a:p>
            <a:fld id="{0811E8DF-EA07-3D4E-95FF-DA08CD5917B3}" type="slidenum">
              <a:rPr lang="en-US" smtClean="0"/>
              <a:t>9</a:t>
            </a:fld>
            <a:endParaRPr lang="en-US"/>
          </a:p>
        </p:txBody>
      </p:sp>
    </p:spTree>
    <p:extLst>
      <p:ext uri="{BB962C8B-B14F-4D97-AF65-F5344CB8AC3E}">
        <p14:creationId xmlns:p14="http://schemas.microsoft.com/office/powerpoint/2010/main" val="1652972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warning: suicide</a:t>
            </a:r>
          </a:p>
        </p:txBody>
      </p:sp>
      <p:sp>
        <p:nvSpPr>
          <p:cNvPr id="4" name="Slide Number Placeholder 3"/>
          <p:cNvSpPr>
            <a:spLocks noGrp="1"/>
          </p:cNvSpPr>
          <p:nvPr>
            <p:ph type="sldNum" sz="quarter" idx="5"/>
          </p:nvPr>
        </p:nvSpPr>
        <p:spPr/>
        <p:txBody>
          <a:bodyPr/>
          <a:lstStyle/>
          <a:p>
            <a:fld id="{0811E8DF-EA07-3D4E-95FF-DA08CD5917B3}" type="slidenum">
              <a:rPr lang="en-US" smtClean="0"/>
              <a:t>10</a:t>
            </a:fld>
            <a:endParaRPr lang="en-US"/>
          </a:p>
        </p:txBody>
      </p:sp>
    </p:spTree>
    <p:extLst>
      <p:ext uri="{BB962C8B-B14F-4D97-AF65-F5344CB8AC3E}">
        <p14:creationId xmlns:p14="http://schemas.microsoft.com/office/powerpoint/2010/main" val="178401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1E8DF-EA07-3D4E-95FF-DA08CD5917B3}" type="slidenum">
              <a:rPr lang="en-US" smtClean="0"/>
              <a:t>14</a:t>
            </a:fld>
            <a:endParaRPr lang="en-US"/>
          </a:p>
        </p:txBody>
      </p:sp>
    </p:spTree>
    <p:extLst>
      <p:ext uri="{BB962C8B-B14F-4D97-AF65-F5344CB8AC3E}">
        <p14:creationId xmlns:p14="http://schemas.microsoft.com/office/powerpoint/2010/main" val="323892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67745-323D-024B-A743-F7F5B61208F1}" type="slidenum">
              <a:rPr lang="en-US" smtClean="0"/>
              <a:t>17</a:t>
            </a:fld>
            <a:endParaRPr lang="en-US"/>
          </a:p>
        </p:txBody>
      </p:sp>
    </p:spTree>
    <p:extLst>
      <p:ext uri="{BB962C8B-B14F-4D97-AF65-F5344CB8AC3E}">
        <p14:creationId xmlns:p14="http://schemas.microsoft.com/office/powerpoint/2010/main" val="3233593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87B3E0-055B-1744-BCA9-4AEF6D71D4DA}" type="slidenum">
              <a:rPr lang="en-US" smtClean="0"/>
              <a:t>19</a:t>
            </a:fld>
            <a:endParaRPr lang="en-US"/>
          </a:p>
        </p:txBody>
      </p:sp>
    </p:spTree>
    <p:extLst>
      <p:ext uri="{BB962C8B-B14F-4D97-AF65-F5344CB8AC3E}">
        <p14:creationId xmlns:p14="http://schemas.microsoft.com/office/powerpoint/2010/main" val="1788820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1E8DF-EA07-3D4E-95FF-DA08CD5917B3}" type="slidenum">
              <a:rPr lang="en-US" smtClean="0"/>
              <a:t>25</a:t>
            </a:fld>
            <a:endParaRPr lang="en-US"/>
          </a:p>
        </p:txBody>
      </p:sp>
    </p:spTree>
    <p:extLst>
      <p:ext uri="{BB962C8B-B14F-4D97-AF65-F5344CB8AC3E}">
        <p14:creationId xmlns:p14="http://schemas.microsoft.com/office/powerpoint/2010/main" val="359229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50AF5-FFC5-7746-AE4C-417B8AAB1DEB}" type="slidenum">
              <a:rPr lang="en-US" smtClean="0"/>
              <a:t>29</a:t>
            </a:fld>
            <a:endParaRPr lang="en-US"/>
          </a:p>
        </p:txBody>
      </p:sp>
    </p:spTree>
    <p:extLst>
      <p:ext uri="{BB962C8B-B14F-4D97-AF65-F5344CB8AC3E}">
        <p14:creationId xmlns:p14="http://schemas.microsoft.com/office/powerpoint/2010/main" val="98385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5E20-A6E0-6F4F-B719-3F3A4066FBD4}"/>
              </a:ext>
            </a:extLst>
          </p:cNvPr>
          <p:cNvSpPr>
            <a:spLocks noGrp="1"/>
          </p:cNvSpPr>
          <p:nvPr>
            <p:ph type="ctrTitle"/>
          </p:nvPr>
        </p:nvSpPr>
        <p:spPr>
          <a:xfrm>
            <a:off x="-1" y="-1"/>
            <a:ext cx="9797143" cy="5312229"/>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0994D6A-F0AE-CC46-850B-7C0C25D00982}"/>
              </a:ext>
            </a:extLst>
          </p:cNvPr>
          <p:cNvSpPr>
            <a:spLocks noGrp="1"/>
          </p:cNvSpPr>
          <p:nvPr>
            <p:ph type="subTitle" idx="1"/>
          </p:nvPr>
        </p:nvSpPr>
        <p:spPr>
          <a:xfrm>
            <a:off x="163286" y="5312228"/>
            <a:ext cx="9818914" cy="78388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5FEA0A-10BC-8449-9F24-9FB683F714F7}"/>
              </a:ext>
            </a:extLst>
          </p:cNvPr>
          <p:cNvSpPr>
            <a:spLocks noGrp="1"/>
          </p:cNvSpPr>
          <p:nvPr>
            <p:ph type="dt" sz="half" idx="10"/>
          </p:nvPr>
        </p:nvSpPr>
        <p:spPr/>
        <p:txBody>
          <a:bodyPr/>
          <a:lstStyle/>
          <a:p>
            <a:fld id="{2CE13C86-73FC-F245-B46B-EB6BA46FB325}" type="datetimeFigureOut">
              <a:rPr lang="en-US" smtClean="0"/>
              <a:t>6/30/23</a:t>
            </a:fld>
            <a:endParaRPr lang="en-US"/>
          </a:p>
        </p:txBody>
      </p:sp>
      <p:sp>
        <p:nvSpPr>
          <p:cNvPr id="5" name="Footer Placeholder 4">
            <a:extLst>
              <a:ext uri="{FF2B5EF4-FFF2-40B4-BE49-F238E27FC236}">
                <a16:creationId xmlns:a16="http://schemas.microsoft.com/office/drawing/2014/main" id="{B3988786-D668-F940-8AAF-5FC265204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D1B7F-DFBB-4041-80E6-4B2FC1DF31DB}"/>
              </a:ext>
            </a:extLst>
          </p:cNvPr>
          <p:cNvSpPr>
            <a:spLocks noGrp="1"/>
          </p:cNvSpPr>
          <p:nvPr>
            <p:ph type="sldNum" sz="quarter" idx="12"/>
          </p:nvPr>
        </p:nvSpPr>
        <p:spPr/>
        <p:txBody>
          <a:bodyPr/>
          <a:lstStyle/>
          <a:p>
            <a:fld id="{48F11105-8D48-B041-BF8D-BD54FA97BEA9}" type="slidenum">
              <a:rPr lang="en-US" smtClean="0"/>
              <a:t>‹#›</a:t>
            </a:fld>
            <a:endParaRPr lang="en-US"/>
          </a:p>
        </p:txBody>
      </p:sp>
    </p:spTree>
    <p:extLst>
      <p:ext uri="{BB962C8B-B14F-4D97-AF65-F5344CB8AC3E}">
        <p14:creationId xmlns:p14="http://schemas.microsoft.com/office/powerpoint/2010/main" val="16888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5812-5AA5-B944-9868-BD4104E96C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35D76C-AB13-0C4E-9642-624204B44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81A59-B115-5440-A38D-57F3E8B000FE}"/>
              </a:ext>
            </a:extLst>
          </p:cNvPr>
          <p:cNvSpPr>
            <a:spLocks noGrp="1"/>
          </p:cNvSpPr>
          <p:nvPr>
            <p:ph type="dt" sz="half" idx="10"/>
          </p:nvPr>
        </p:nvSpPr>
        <p:spPr/>
        <p:txBody>
          <a:bodyPr/>
          <a:lstStyle/>
          <a:p>
            <a:fld id="{2CE13C86-73FC-F245-B46B-EB6BA46FB325}" type="datetimeFigureOut">
              <a:rPr lang="en-US" smtClean="0"/>
              <a:t>6/30/23</a:t>
            </a:fld>
            <a:endParaRPr lang="en-US"/>
          </a:p>
        </p:txBody>
      </p:sp>
      <p:sp>
        <p:nvSpPr>
          <p:cNvPr id="5" name="Footer Placeholder 4">
            <a:extLst>
              <a:ext uri="{FF2B5EF4-FFF2-40B4-BE49-F238E27FC236}">
                <a16:creationId xmlns:a16="http://schemas.microsoft.com/office/drawing/2014/main" id="{B8C12840-0FD2-6E48-BEB7-639762E84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550DD-E3A9-4945-8A7D-4DD0D025B7D7}"/>
              </a:ext>
            </a:extLst>
          </p:cNvPr>
          <p:cNvSpPr>
            <a:spLocks noGrp="1"/>
          </p:cNvSpPr>
          <p:nvPr>
            <p:ph type="sldNum" sz="quarter" idx="12"/>
          </p:nvPr>
        </p:nvSpPr>
        <p:spPr/>
        <p:txBody>
          <a:bodyPr/>
          <a:lstStyle/>
          <a:p>
            <a:fld id="{48F11105-8D48-B041-BF8D-BD54FA97BEA9}" type="slidenum">
              <a:rPr lang="en-US" smtClean="0"/>
              <a:t>‹#›</a:t>
            </a:fld>
            <a:endParaRPr lang="en-US"/>
          </a:p>
        </p:txBody>
      </p:sp>
    </p:spTree>
    <p:extLst>
      <p:ext uri="{BB962C8B-B14F-4D97-AF65-F5344CB8AC3E}">
        <p14:creationId xmlns:p14="http://schemas.microsoft.com/office/powerpoint/2010/main" val="193693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4BBCAF-A3D1-804F-A0B9-0ED8DEBA97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B19B1A-D329-8240-9382-14175F07D9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A387D-ACE2-5E4A-8C68-156D5691CA06}"/>
              </a:ext>
            </a:extLst>
          </p:cNvPr>
          <p:cNvSpPr>
            <a:spLocks noGrp="1"/>
          </p:cNvSpPr>
          <p:nvPr>
            <p:ph type="dt" sz="half" idx="10"/>
          </p:nvPr>
        </p:nvSpPr>
        <p:spPr/>
        <p:txBody>
          <a:bodyPr/>
          <a:lstStyle/>
          <a:p>
            <a:fld id="{2CE13C86-73FC-F245-B46B-EB6BA46FB325}" type="datetimeFigureOut">
              <a:rPr lang="en-US" smtClean="0"/>
              <a:t>6/30/23</a:t>
            </a:fld>
            <a:endParaRPr lang="en-US"/>
          </a:p>
        </p:txBody>
      </p:sp>
      <p:sp>
        <p:nvSpPr>
          <p:cNvPr id="5" name="Footer Placeholder 4">
            <a:extLst>
              <a:ext uri="{FF2B5EF4-FFF2-40B4-BE49-F238E27FC236}">
                <a16:creationId xmlns:a16="http://schemas.microsoft.com/office/drawing/2014/main" id="{58F97BAD-E19B-664B-B965-76244807D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07E82-0B8E-204B-A0C6-20A22B1A2EED}"/>
              </a:ext>
            </a:extLst>
          </p:cNvPr>
          <p:cNvSpPr>
            <a:spLocks noGrp="1"/>
          </p:cNvSpPr>
          <p:nvPr>
            <p:ph type="sldNum" sz="quarter" idx="12"/>
          </p:nvPr>
        </p:nvSpPr>
        <p:spPr/>
        <p:txBody>
          <a:bodyPr/>
          <a:lstStyle/>
          <a:p>
            <a:fld id="{48F11105-8D48-B041-BF8D-BD54FA97BEA9}" type="slidenum">
              <a:rPr lang="en-US" smtClean="0"/>
              <a:t>‹#›</a:t>
            </a:fld>
            <a:endParaRPr lang="en-US"/>
          </a:p>
        </p:txBody>
      </p:sp>
    </p:spTree>
    <p:extLst>
      <p:ext uri="{BB962C8B-B14F-4D97-AF65-F5344CB8AC3E}">
        <p14:creationId xmlns:p14="http://schemas.microsoft.com/office/powerpoint/2010/main" val="321501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7140C-A3E0-A34B-A02B-22465E6BBD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948436-5F9A-464D-A096-C535D6681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35655A-C902-8941-BA00-735B8A3F7C0D}"/>
              </a:ext>
            </a:extLst>
          </p:cNvPr>
          <p:cNvSpPr>
            <a:spLocks noGrp="1"/>
          </p:cNvSpPr>
          <p:nvPr>
            <p:ph type="dt" sz="half" idx="10"/>
          </p:nvPr>
        </p:nvSpPr>
        <p:spPr/>
        <p:txBody>
          <a:bodyPr/>
          <a:lstStyle/>
          <a:p>
            <a:fld id="{2CE13C86-73FC-F245-B46B-EB6BA46FB325}" type="datetimeFigureOut">
              <a:rPr lang="en-US" smtClean="0"/>
              <a:t>6/30/23</a:t>
            </a:fld>
            <a:endParaRPr lang="en-US"/>
          </a:p>
        </p:txBody>
      </p:sp>
      <p:sp>
        <p:nvSpPr>
          <p:cNvPr id="5" name="Footer Placeholder 4">
            <a:extLst>
              <a:ext uri="{FF2B5EF4-FFF2-40B4-BE49-F238E27FC236}">
                <a16:creationId xmlns:a16="http://schemas.microsoft.com/office/drawing/2014/main" id="{DDFE1164-4567-0C4F-ABE5-6192432AC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3A975-3B20-AF43-9C9F-6FE83E7D0F75}"/>
              </a:ext>
            </a:extLst>
          </p:cNvPr>
          <p:cNvSpPr>
            <a:spLocks noGrp="1"/>
          </p:cNvSpPr>
          <p:nvPr>
            <p:ph type="sldNum" sz="quarter" idx="12"/>
          </p:nvPr>
        </p:nvSpPr>
        <p:spPr/>
        <p:txBody>
          <a:bodyPr/>
          <a:lstStyle/>
          <a:p>
            <a:fld id="{48F11105-8D48-B041-BF8D-BD54FA97BEA9}" type="slidenum">
              <a:rPr lang="en-US" smtClean="0"/>
              <a:t>‹#›</a:t>
            </a:fld>
            <a:endParaRPr lang="en-US"/>
          </a:p>
        </p:txBody>
      </p:sp>
    </p:spTree>
    <p:extLst>
      <p:ext uri="{BB962C8B-B14F-4D97-AF65-F5344CB8AC3E}">
        <p14:creationId xmlns:p14="http://schemas.microsoft.com/office/powerpoint/2010/main" val="2100911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F061-3509-A34D-8343-119431AD43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C6EC07-2863-4F40-86A9-0C684922F6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8539A9-A878-B246-8408-9E4A4A34C71F}"/>
              </a:ext>
            </a:extLst>
          </p:cNvPr>
          <p:cNvSpPr>
            <a:spLocks noGrp="1"/>
          </p:cNvSpPr>
          <p:nvPr>
            <p:ph type="dt" sz="half" idx="10"/>
          </p:nvPr>
        </p:nvSpPr>
        <p:spPr/>
        <p:txBody>
          <a:bodyPr/>
          <a:lstStyle/>
          <a:p>
            <a:fld id="{2CE13C86-73FC-F245-B46B-EB6BA46FB325}" type="datetimeFigureOut">
              <a:rPr lang="en-US" smtClean="0"/>
              <a:t>6/30/23</a:t>
            </a:fld>
            <a:endParaRPr lang="en-US"/>
          </a:p>
        </p:txBody>
      </p:sp>
      <p:sp>
        <p:nvSpPr>
          <p:cNvPr id="5" name="Footer Placeholder 4">
            <a:extLst>
              <a:ext uri="{FF2B5EF4-FFF2-40B4-BE49-F238E27FC236}">
                <a16:creationId xmlns:a16="http://schemas.microsoft.com/office/drawing/2014/main" id="{892DB205-5C8C-C144-993B-0015606F06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B23BC-D886-8B46-8BCF-161DCB9B9B59}"/>
              </a:ext>
            </a:extLst>
          </p:cNvPr>
          <p:cNvSpPr>
            <a:spLocks noGrp="1"/>
          </p:cNvSpPr>
          <p:nvPr>
            <p:ph type="sldNum" sz="quarter" idx="12"/>
          </p:nvPr>
        </p:nvSpPr>
        <p:spPr/>
        <p:txBody>
          <a:bodyPr/>
          <a:lstStyle/>
          <a:p>
            <a:fld id="{48F11105-8D48-B041-BF8D-BD54FA97BEA9}" type="slidenum">
              <a:rPr lang="en-US" smtClean="0"/>
              <a:t>‹#›</a:t>
            </a:fld>
            <a:endParaRPr lang="en-US"/>
          </a:p>
        </p:txBody>
      </p:sp>
    </p:spTree>
    <p:extLst>
      <p:ext uri="{BB962C8B-B14F-4D97-AF65-F5344CB8AC3E}">
        <p14:creationId xmlns:p14="http://schemas.microsoft.com/office/powerpoint/2010/main" val="4176648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7E09-717A-0B4B-8C8C-BA81B2AAAE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49069-3084-1245-BBC0-E6E931F8B1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D145E3-7583-364B-9C8F-4C586D3911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677B2E-F2FB-8248-ABBD-32BD00FEA2EC}"/>
              </a:ext>
            </a:extLst>
          </p:cNvPr>
          <p:cNvSpPr>
            <a:spLocks noGrp="1"/>
          </p:cNvSpPr>
          <p:nvPr>
            <p:ph type="dt" sz="half" idx="10"/>
          </p:nvPr>
        </p:nvSpPr>
        <p:spPr/>
        <p:txBody>
          <a:bodyPr/>
          <a:lstStyle/>
          <a:p>
            <a:fld id="{2CE13C86-73FC-F245-B46B-EB6BA46FB325}" type="datetimeFigureOut">
              <a:rPr lang="en-US" smtClean="0"/>
              <a:t>6/30/23</a:t>
            </a:fld>
            <a:endParaRPr lang="en-US"/>
          </a:p>
        </p:txBody>
      </p:sp>
      <p:sp>
        <p:nvSpPr>
          <p:cNvPr id="6" name="Footer Placeholder 5">
            <a:extLst>
              <a:ext uri="{FF2B5EF4-FFF2-40B4-BE49-F238E27FC236}">
                <a16:creationId xmlns:a16="http://schemas.microsoft.com/office/drawing/2014/main" id="{420DF900-E78B-2043-918E-53118CF0F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65C46-32C3-A24F-971B-4C31DB5AE6E3}"/>
              </a:ext>
            </a:extLst>
          </p:cNvPr>
          <p:cNvSpPr>
            <a:spLocks noGrp="1"/>
          </p:cNvSpPr>
          <p:nvPr>
            <p:ph type="sldNum" sz="quarter" idx="12"/>
          </p:nvPr>
        </p:nvSpPr>
        <p:spPr/>
        <p:txBody>
          <a:bodyPr/>
          <a:lstStyle/>
          <a:p>
            <a:fld id="{48F11105-8D48-B041-BF8D-BD54FA97BEA9}" type="slidenum">
              <a:rPr lang="en-US" smtClean="0"/>
              <a:t>‹#›</a:t>
            </a:fld>
            <a:endParaRPr lang="en-US"/>
          </a:p>
        </p:txBody>
      </p:sp>
    </p:spTree>
    <p:extLst>
      <p:ext uri="{BB962C8B-B14F-4D97-AF65-F5344CB8AC3E}">
        <p14:creationId xmlns:p14="http://schemas.microsoft.com/office/powerpoint/2010/main" val="540453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2BB4B-6B90-C149-9881-0FAEF19667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BE895C-D194-1F4E-B6D0-F7237CE4B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D4A40-F045-FF4B-BF53-F695918488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2F18CE-486F-834D-ACE5-E2206F0951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DE5834-E5F8-A44C-A368-DC448D3F1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81ED54-0445-B04B-9AFC-4F5A26C96BE7}"/>
              </a:ext>
            </a:extLst>
          </p:cNvPr>
          <p:cNvSpPr>
            <a:spLocks noGrp="1"/>
          </p:cNvSpPr>
          <p:nvPr>
            <p:ph type="dt" sz="half" idx="10"/>
          </p:nvPr>
        </p:nvSpPr>
        <p:spPr/>
        <p:txBody>
          <a:bodyPr/>
          <a:lstStyle/>
          <a:p>
            <a:fld id="{2CE13C86-73FC-F245-B46B-EB6BA46FB325}" type="datetimeFigureOut">
              <a:rPr lang="en-US" smtClean="0"/>
              <a:t>6/30/23</a:t>
            </a:fld>
            <a:endParaRPr lang="en-US"/>
          </a:p>
        </p:txBody>
      </p:sp>
      <p:sp>
        <p:nvSpPr>
          <p:cNvPr id="8" name="Footer Placeholder 7">
            <a:extLst>
              <a:ext uri="{FF2B5EF4-FFF2-40B4-BE49-F238E27FC236}">
                <a16:creationId xmlns:a16="http://schemas.microsoft.com/office/drawing/2014/main" id="{95CF65DB-AA0C-D147-AB5D-3F050053D8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B38A8F-731D-4645-A2E4-29B7E4632F54}"/>
              </a:ext>
            </a:extLst>
          </p:cNvPr>
          <p:cNvSpPr>
            <a:spLocks noGrp="1"/>
          </p:cNvSpPr>
          <p:nvPr>
            <p:ph type="sldNum" sz="quarter" idx="12"/>
          </p:nvPr>
        </p:nvSpPr>
        <p:spPr/>
        <p:txBody>
          <a:bodyPr/>
          <a:lstStyle/>
          <a:p>
            <a:fld id="{48F11105-8D48-B041-BF8D-BD54FA97BEA9}" type="slidenum">
              <a:rPr lang="en-US" smtClean="0"/>
              <a:t>‹#›</a:t>
            </a:fld>
            <a:endParaRPr lang="en-US"/>
          </a:p>
        </p:txBody>
      </p:sp>
    </p:spTree>
    <p:extLst>
      <p:ext uri="{BB962C8B-B14F-4D97-AF65-F5344CB8AC3E}">
        <p14:creationId xmlns:p14="http://schemas.microsoft.com/office/powerpoint/2010/main" val="1604686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3AE7-CC64-264D-BE5B-03463CAE9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9EAC33-257C-EF45-BEE9-C844F1C1357E}"/>
              </a:ext>
            </a:extLst>
          </p:cNvPr>
          <p:cNvSpPr>
            <a:spLocks noGrp="1"/>
          </p:cNvSpPr>
          <p:nvPr>
            <p:ph type="dt" sz="half" idx="10"/>
          </p:nvPr>
        </p:nvSpPr>
        <p:spPr/>
        <p:txBody>
          <a:bodyPr/>
          <a:lstStyle/>
          <a:p>
            <a:fld id="{2CE13C86-73FC-F245-B46B-EB6BA46FB325}" type="datetimeFigureOut">
              <a:rPr lang="en-US" smtClean="0"/>
              <a:t>6/30/23</a:t>
            </a:fld>
            <a:endParaRPr lang="en-US"/>
          </a:p>
        </p:txBody>
      </p:sp>
      <p:sp>
        <p:nvSpPr>
          <p:cNvPr id="4" name="Footer Placeholder 3">
            <a:extLst>
              <a:ext uri="{FF2B5EF4-FFF2-40B4-BE49-F238E27FC236}">
                <a16:creationId xmlns:a16="http://schemas.microsoft.com/office/drawing/2014/main" id="{626B455D-7530-EC44-A7E8-95E594FE25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EA3570-EF8D-EF4E-9829-6BCA3D255CCD}"/>
              </a:ext>
            </a:extLst>
          </p:cNvPr>
          <p:cNvSpPr>
            <a:spLocks noGrp="1"/>
          </p:cNvSpPr>
          <p:nvPr>
            <p:ph type="sldNum" sz="quarter" idx="12"/>
          </p:nvPr>
        </p:nvSpPr>
        <p:spPr/>
        <p:txBody>
          <a:bodyPr/>
          <a:lstStyle/>
          <a:p>
            <a:fld id="{48F11105-8D48-B041-BF8D-BD54FA97BEA9}" type="slidenum">
              <a:rPr lang="en-US" smtClean="0"/>
              <a:t>‹#›</a:t>
            </a:fld>
            <a:endParaRPr lang="en-US"/>
          </a:p>
        </p:txBody>
      </p:sp>
    </p:spTree>
    <p:extLst>
      <p:ext uri="{BB962C8B-B14F-4D97-AF65-F5344CB8AC3E}">
        <p14:creationId xmlns:p14="http://schemas.microsoft.com/office/powerpoint/2010/main" val="262403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6DE02-38F9-144A-96E8-1B4DE3965F78}"/>
              </a:ext>
            </a:extLst>
          </p:cNvPr>
          <p:cNvSpPr>
            <a:spLocks noGrp="1"/>
          </p:cNvSpPr>
          <p:nvPr>
            <p:ph type="dt" sz="half" idx="10"/>
          </p:nvPr>
        </p:nvSpPr>
        <p:spPr/>
        <p:txBody>
          <a:bodyPr/>
          <a:lstStyle/>
          <a:p>
            <a:fld id="{2CE13C86-73FC-F245-B46B-EB6BA46FB325}" type="datetimeFigureOut">
              <a:rPr lang="en-US" smtClean="0"/>
              <a:t>6/30/23</a:t>
            </a:fld>
            <a:endParaRPr lang="en-US"/>
          </a:p>
        </p:txBody>
      </p:sp>
      <p:sp>
        <p:nvSpPr>
          <p:cNvPr id="3" name="Footer Placeholder 2">
            <a:extLst>
              <a:ext uri="{FF2B5EF4-FFF2-40B4-BE49-F238E27FC236}">
                <a16:creationId xmlns:a16="http://schemas.microsoft.com/office/drawing/2014/main" id="{1A43F716-88B1-BC4B-8B72-063880D717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94662E-4C24-E248-853D-9CC12E8C8E9E}"/>
              </a:ext>
            </a:extLst>
          </p:cNvPr>
          <p:cNvSpPr>
            <a:spLocks noGrp="1"/>
          </p:cNvSpPr>
          <p:nvPr>
            <p:ph type="sldNum" sz="quarter" idx="12"/>
          </p:nvPr>
        </p:nvSpPr>
        <p:spPr/>
        <p:txBody>
          <a:bodyPr/>
          <a:lstStyle/>
          <a:p>
            <a:fld id="{48F11105-8D48-B041-BF8D-BD54FA97BEA9}" type="slidenum">
              <a:rPr lang="en-US" smtClean="0"/>
              <a:t>‹#›</a:t>
            </a:fld>
            <a:endParaRPr lang="en-US"/>
          </a:p>
        </p:txBody>
      </p:sp>
    </p:spTree>
    <p:extLst>
      <p:ext uri="{BB962C8B-B14F-4D97-AF65-F5344CB8AC3E}">
        <p14:creationId xmlns:p14="http://schemas.microsoft.com/office/powerpoint/2010/main" val="3414373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2742-F144-DB4F-9789-EB7D86D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CBC36-8409-014D-A4BF-899168B42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78589D-0205-0645-BF9D-F7CDAB68F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05CF83-CC0A-DA48-BD6D-0A31CA6FD08C}"/>
              </a:ext>
            </a:extLst>
          </p:cNvPr>
          <p:cNvSpPr>
            <a:spLocks noGrp="1"/>
          </p:cNvSpPr>
          <p:nvPr>
            <p:ph type="dt" sz="half" idx="10"/>
          </p:nvPr>
        </p:nvSpPr>
        <p:spPr/>
        <p:txBody>
          <a:bodyPr/>
          <a:lstStyle/>
          <a:p>
            <a:fld id="{2CE13C86-73FC-F245-B46B-EB6BA46FB325}" type="datetimeFigureOut">
              <a:rPr lang="en-US" smtClean="0"/>
              <a:t>6/30/23</a:t>
            </a:fld>
            <a:endParaRPr lang="en-US"/>
          </a:p>
        </p:txBody>
      </p:sp>
      <p:sp>
        <p:nvSpPr>
          <p:cNvPr id="6" name="Footer Placeholder 5">
            <a:extLst>
              <a:ext uri="{FF2B5EF4-FFF2-40B4-BE49-F238E27FC236}">
                <a16:creationId xmlns:a16="http://schemas.microsoft.com/office/drawing/2014/main" id="{CD3BDC18-C94F-3243-809D-A2E87F1A9B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EEA08-895E-BC45-8096-0060B5BBEE49}"/>
              </a:ext>
            </a:extLst>
          </p:cNvPr>
          <p:cNvSpPr>
            <a:spLocks noGrp="1"/>
          </p:cNvSpPr>
          <p:nvPr>
            <p:ph type="sldNum" sz="quarter" idx="12"/>
          </p:nvPr>
        </p:nvSpPr>
        <p:spPr/>
        <p:txBody>
          <a:bodyPr/>
          <a:lstStyle/>
          <a:p>
            <a:fld id="{48F11105-8D48-B041-BF8D-BD54FA97BEA9}" type="slidenum">
              <a:rPr lang="en-US" smtClean="0"/>
              <a:t>‹#›</a:t>
            </a:fld>
            <a:endParaRPr lang="en-US"/>
          </a:p>
        </p:txBody>
      </p:sp>
    </p:spTree>
    <p:extLst>
      <p:ext uri="{BB962C8B-B14F-4D97-AF65-F5344CB8AC3E}">
        <p14:creationId xmlns:p14="http://schemas.microsoft.com/office/powerpoint/2010/main" val="2657807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0D76-6EF6-564E-828A-26184E27A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A3DEA8-6D12-0A46-8E2E-457C9588F6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399F07C-D624-2E45-AEF3-9EE1474F6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1C9EF2-4CA1-7F48-847B-0652CF361074}"/>
              </a:ext>
            </a:extLst>
          </p:cNvPr>
          <p:cNvSpPr>
            <a:spLocks noGrp="1"/>
          </p:cNvSpPr>
          <p:nvPr>
            <p:ph type="dt" sz="half" idx="10"/>
          </p:nvPr>
        </p:nvSpPr>
        <p:spPr/>
        <p:txBody>
          <a:bodyPr/>
          <a:lstStyle/>
          <a:p>
            <a:fld id="{2CE13C86-73FC-F245-B46B-EB6BA46FB325}" type="datetimeFigureOut">
              <a:rPr lang="en-US" smtClean="0"/>
              <a:t>6/30/23</a:t>
            </a:fld>
            <a:endParaRPr lang="en-US"/>
          </a:p>
        </p:txBody>
      </p:sp>
      <p:sp>
        <p:nvSpPr>
          <p:cNvPr id="6" name="Footer Placeholder 5">
            <a:extLst>
              <a:ext uri="{FF2B5EF4-FFF2-40B4-BE49-F238E27FC236}">
                <a16:creationId xmlns:a16="http://schemas.microsoft.com/office/drawing/2014/main" id="{3D447DE3-2E8C-464C-9187-A297E9088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4863A-7E9B-3443-AE72-443E2BF4A631}"/>
              </a:ext>
            </a:extLst>
          </p:cNvPr>
          <p:cNvSpPr>
            <a:spLocks noGrp="1"/>
          </p:cNvSpPr>
          <p:nvPr>
            <p:ph type="sldNum" sz="quarter" idx="12"/>
          </p:nvPr>
        </p:nvSpPr>
        <p:spPr/>
        <p:txBody>
          <a:bodyPr/>
          <a:lstStyle/>
          <a:p>
            <a:fld id="{48F11105-8D48-B041-BF8D-BD54FA97BEA9}" type="slidenum">
              <a:rPr lang="en-US" smtClean="0"/>
              <a:t>‹#›</a:t>
            </a:fld>
            <a:endParaRPr lang="en-US"/>
          </a:p>
        </p:txBody>
      </p:sp>
    </p:spTree>
    <p:extLst>
      <p:ext uri="{BB962C8B-B14F-4D97-AF65-F5344CB8AC3E}">
        <p14:creationId xmlns:p14="http://schemas.microsoft.com/office/powerpoint/2010/main" val="527662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B63F1-C0E8-9241-A93C-FC2E059A88AD}"/>
              </a:ext>
            </a:extLst>
          </p:cNvPr>
          <p:cNvSpPr>
            <a:spLocks noGrp="1"/>
          </p:cNvSpPr>
          <p:nvPr>
            <p:ph type="title"/>
          </p:nvPr>
        </p:nvSpPr>
        <p:spPr>
          <a:xfrm>
            <a:off x="0" y="0"/>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8F2126-5539-1046-9BA6-C62F3FF9F2FD}"/>
              </a:ext>
            </a:extLst>
          </p:cNvPr>
          <p:cNvSpPr>
            <a:spLocks noGrp="1"/>
          </p:cNvSpPr>
          <p:nvPr>
            <p:ph type="body" idx="1"/>
          </p:nvPr>
        </p:nvSpPr>
        <p:spPr>
          <a:xfrm>
            <a:off x="0" y="1446371"/>
            <a:ext cx="12192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CCA3F1-5196-284A-9FCD-5BBF37DDC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E13C86-73FC-F245-B46B-EB6BA46FB325}" type="datetimeFigureOut">
              <a:rPr lang="en-US" smtClean="0"/>
              <a:t>6/30/23</a:t>
            </a:fld>
            <a:endParaRPr lang="en-US"/>
          </a:p>
        </p:txBody>
      </p:sp>
      <p:sp>
        <p:nvSpPr>
          <p:cNvPr id="5" name="Footer Placeholder 4">
            <a:extLst>
              <a:ext uri="{FF2B5EF4-FFF2-40B4-BE49-F238E27FC236}">
                <a16:creationId xmlns:a16="http://schemas.microsoft.com/office/drawing/2014/main" id="{DCFDFA52-DCB1-F74F-99A5-1057B8D9F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044044-AB20-BE4D-AC4F-35ADEC0F50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11105-8D48-B041-BF8D-BD54FA97BEA9}" type="slidenum">
              <a:rPr lang="en-US" smtClean="0"/>
              <a:t>‹#›</a:t>
            </a:fld>
            <a:endParaRPr lang="en-US"/>
          </a:p>
        </p:txBody>
      </p:sp>
    </p:spTree>
    <p:extLst>
      <p:ext uri="{BB962C8B-B14F-4D97-AF65-F5344CB8AC3E}">
        <p14:creationId xmlns:p14="http://schemas.microsoft.com/office/powerpoint/2010/main" val="11394729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iQzPw-G48aA?feature=oembed" TargetMode="Externa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2.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2.svg"/></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talyarkoni.org/blog/2018/10/02/no-its-not-the-incentives-its-you/"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956"/>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F8C0DB-8095-4556-5164-3B77CC21CB74}"/>
              </a:ext>
            </a:extLst>
          </p:cNvPr>
          <p:cNvSpPr txBox="1">
            <a:spLocks/>
          </p:cNvSpPr>
          <p:nvPr/>
        </p:nvSpPr>
        <p:spPr>
          <a:xfrm>
            <a:off x="0" y="1397479"/>
            <a:ext cx="11697419" cy="17867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pPr>
              <a:lnSpc>
                <a:spcPct val="100000"/>
              </a:lnSpc>
            </a:pPr>
            <a:r>
              <a:rPr lang="en-US" sz="4800" b="1" dirty="0">
                <a:solidFill>
                  <a:schemeClr val="bg1"/>
                </a:solidFill>
                <a:highlight>
                  <a:srgbClr val="800001"/>
                </a:highlight>
              </a:rPr>
              <a:t>My mission to fix science</a:t>
            </a:r>
            <a:br>
              <a:rPr lang="en-US" sz="4800" b="1" dirty="0">
                <a:solidFill>
                  <a:schemeClr val="bg1"/>
                </a:solidFill>
                <a:highlight>
                  <a:srgbClr val="800001"/>
                </a:highlight>
              </a:rPr>
            </a:br>
            <a:r>
              <a:rPr lang="en-US" sz="3200" b="1" dirty="0">
                <a:solidFill>
                  <a:schemeClr val="bg1"/>
                </a:solidFill>
                <a:highlight>
                  <a:srgbClr val="800001"/>
                </a:highlight>
              </a:rPr>
              <a:t>A personal tale of hope, despair, and everything in between</a:t>
            </a:r>
            <a:endParaRPr lang="en-US" sz="3000" b="1" i="1" dirty="0">
              <a:solidFill>
                <a:schemeClr val="bg1"/>
              </a:solidFill>
              <a:highlight>
                <a:srgbClr val="800001"/>
              </a:highlight>
            </a:endParaRPr>
          </a:p>
        </p:txBody>
      </p:sp>
      <p:sp>
        <p:nvSpPr>
          <p:cNvPr id="8" name="Subtitle 2">
            <a:extLst>
              <a:ext uri="{FF2B5EF4-FFF2-40B4-BE49-F238E27FC236}">
                <a16:creationId xmlns:a16="http://schemas.microsoft.com/office/drawing/2014/main" id="{12F22444-6D9F-61F3-8B82-71A80A91D0C5}"/>
              </a:ext>
            </a:extLst>
          </p:cNvPr>
          <p:cNvSpPr txBox="1">
            <a:spLocks/>
          </p:cNvSpPr>
          <p:nvPr/>
        </p:nvSpPr>
        <p:spPr>
          <a:xfrm>
            <a:off x="-1" y="4114799"/>
            <a:ext cx="9002486" cy="2312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dirty="0">
                <a:solidFill>
                  <a:schemeClr val="bg1"/>
                </a:solidFill>
                <a:highlight>
                  <a:srgbClr val="800001"/>
                </a:highlight>
              </a:rPr>
              <a:t>Dr William XQ Ngiam</a:t>
            </a:r>
            <a:br>
              <a:rPr lang="en-US" sz="2400" dirty="0">
                <a:solidFill>
                  <a:schemeClr val="bg1"/>
                </a:solidFill>
                <a:highlight>
                  <a:srgbClr val="800001"/>
                </a:highlight>
              </a:rPr>
            </a:br>
            <a:br>
              <a:rPr lang="en-US" sz="2400" dirty="0">
                <a:solidFill>
                  <a:schemeClr val="bg1"/>
                </a:solidFill>
                <a:highlight>
                  <a:srgbClr val="800001"/>
                </a:highlight>
              </a:rPr>
            </a:br>
            <a:r>
              <a:rPr lang="en-US" sz="2400" i="1" dirty="0">
                <a:solidFill>
                  <a:schemeClr val="bg1"/>
                </a:solidFill>
                <a:highlight>
                  <a:srgbClr val="800001"/>
                </a:highlight>
              </a:rPr>
              <a:t>BLRB Meeting</a:t>
            </a:r>
            <a:br>
              <a:rPr lang="en-US" sz="2400" dirty="0">
                <a:solidFill>
                  <a:schemeClr val="bg1"/>
                </a:solidFill>
                <a:highlight>
                  <a:srgbClr val="800001"/>
                </a:highlight>
              </a:rPr>
            </a:br>
            <a:r>
              <a:rPr lang="en-US" sz="2400" i="1" dirty="0">
                <a:solidFill>
                  <a:schemeClr val="bg1"/>
                </a:solidFill>
                <a:highlight>
                  <a:srgbClr val="800001"/>
                </a:highlight>
              </a:rPr>
              <a:t>July 5</a:t>
            </a:r>
            <a:r>
              <a:rPr lang="en-US" sz="2400" i="1" baseline="30000" dirty="0">
                <a:solidFill>
                  <a:schemeClr val="bg1"/>
                </a:solidFill>
                <a:highlight>
                  <a:srgbClr val="800001"/>
                </a:highlight>
              </a:rPr>
              <a:t>th</a:t>
            </a:r>
            <a:r>
              <a:rPr lang="en-US" sz="2400" i="1" dirty="0">
                <a:solidFill>
                  <a:schemeClr val="bg1"/>
                </a:solidFill>
                <a:highlight>
                  <a:srgbClr val="800001"/>
                </a:highlight>
              </a:rPr>
              <a:t> 2023</a:t>
            </a:r>
          </a:p>
          <a:p>
            <a:pPr marL="0" indent="0">
              <a:lnSpc>
                <a:spcPct val="100000"/>
              </a:lnSpc>
              <a:buNone/>
            </a:pPr>
            <a:endParaRPr lang="en-US" sz="2400" dirty="0">
              <a:solidFill>
                <a:schemeClr val="bg1"/>
              </a:solidFill>
              <a:highlight>
                <a:srgbClr val="800001"/>
              </a:highlight>
            </a:endParaRPr>
          </a:p>
        </p:txBody>
      </p:sp>
      <p:sp>
        <p:nvSpPr>
          <p:cNvPr id="9" name="Content Placeholder 2">
            <a:extLst>
              <a:ext uri="{FF2B5EF4-FFF2-40B4-BE49-F238E27FC236}">
                <a16:creationId xmlns:a16="http://schemas.microsoft.com/office/drawing/2014/main" id="{B17F9131-E8D8-E474-738F-0E824A869DD7}"/>
              </a:ext>
            </a:extLst>
          </p:cNvPr>
          <p:cNvSpPr>
            <a:spLocks noGrp="1"/>
          </p:cNvSpPr>
          <p:nvPr>
            <p:ph idx="1"/>
          </p:nvPr>
        </p:nvSpPr>
        <p:spPr>
          <a:xfrm>
            <a:off x="4826058" y="6121090"/>
            <a:ext cx="7365942" cy="431525"/>
          </a:xfrm>
        </p:spPr>
        <p:txBody>
          <a:bodyPr>
            <a:noAutofit/>
          </a:bodyPr>
          <a:lstStyle/>
          <a:p>
            <a:pPr marL="0" indent="0" algn="r">
              <a:lnSpc>
                <a:spcPct val="114000"/>
              </a:lnSpc>
              <a:buNone/>
            </a:pPr>
            <a:r>
              <a:rPr lang="en-US" sz="1800" dirty="0"/>
              <a:t>Background art by Danielle Navarro https://</a:t>
            </a:r>
            <a:r>
              <a:rPr lang="en-US" sz="1800" dirty="0" err="1"/>
              <a:t>art.djnavarro.net</a:t>
            </a:r>
            <a:r>
              <a:rPr lang="en-US" sz="1800" dirty="0"/>
              <a:t>/gallery/interacting-paths/</a:t>
            </a:r>
          </a:p>
        </p:txBody>
      </p:sp>
    </p:spTree>
    <p:extLst>
      <p:ext uri="{BB962C8B-B14F-4D97-AF65-F5344CB8AC3E}">
        <p14:creationId xmlns:p14="http://schemas.microsoft.com/office/powerpoint/2010/main" val="477742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F018-CA6B-5211-E9D9-7932683B8733}"/>
              </a:ext>
            </a:extLst>
          </p:cNvPr>
          <p:cNvSpPr>
            <a:spLocks noGrp="1"/>
          </p:cNvSpPr>
          <p:nvPr>
            <p:ph type="title"/>
          </p:nvPr>
        </p:nvSpPr>
        <p:spPr/>
        <p:txBody>
          <a:bodyPr/>
          <a:lstStyle/>
          <a:p>
            <a:endParaRPr lang="en-US"/>
          </a:p>
        </p:txBody>
      </p:sp>
      <p:pic>
        <p:nvPicPr>
          <p:cNvPr id="4" name="Online Media 3" descr="Dr. Richard Q. Shin: Unlearning internalized racism is a process">
            <a:hlinkClick r:id="" action="ppaction://media"/>
            <a:extLst>
              <a:ext uri="{FF2B5EF4-FFF2-40B4-BE49-F238E27FC236}">
                <a16:creationId xmlns:a16="http://schemas.microsoft.com/office/drawing/2014/main" id="{27590B99-5DD5-782A-C8AC-CF8A320097E8}"/>
              </a:ext>
            </a:extLst>
          </p:cNvPr>
          <p:cNvPicPr>
            <a:picLocks noGrp="1" noRot="1" noChangeAspect="1"/>
          </p:cNvPicPr>
          <p:nvPr>
            <p:ph idx="1"/>
            <a:videoFile r:link="rId1"/>
          </p:nvPr>
        </p:nvPicPr>
        <p:blipFill>
          <a:blip r:embed="rId4"/>
          <a:stretch>
            <a:fillRect/>
          </a:stretch>
        </p:blipFill>
        <p:spPr>
          <a:xfrm>
            <a:off x="1602128" y="719132"/>
            <a:ext cx="8987744" cy="5078418"/>
          </a:xfrm>
          <a:prstGeom prst="rect">
            <a:avLst/>
          </a:prstGeom>
        </p:spPr>
      </p:pic>
      <p:sp>
        <p:nvSpPr>
          <p:cNvPr id="6" name="TextBox 5">
            <a:extLst>
              <a:ext uri="{FF2B5EF4-FFF2-40B4-BE49-F238E27FC236}">
                <a16:creationId xmlns:a16="http://schemas.microsoft.com/office/drawing/2014/main" id="{65480234-CC1E-1F8A-E7E3-039B5F19C6D8}"/>
              </a:ext>
            </a:extLst>
          </p:cNvPr>
          <p:cNvSpPr txBox="1"/>
          <p:nvPr/>
        </p:nvSpPr>
        <p:spPr>
          <a:xfrm>
            <a:off x="0" y="6334780"/>
            <a:ext cx="12191999" cy="523220"/>
          </a:xfrm>
          <a:prstGeom prst="rect">
            <a:avLst/>
          </a:prstGeom>
          <a:noFill/>
        </p:spPr>
        <p:txBody>
          <a:bodyPr wrap="square">
            <a:spAutoFit/>
          </a:bodyPr>
          <a:lstStyle/>
          <a:p>
            <a:pPr algn="r"/>
            <a:r>
              <a:rPr lang="en-US" sz="1400" dirty="0">
                <a:solidFill>
                  <a:srgbClr val="000000"/>
                </a:solidFill>
                <a:latin typeface="Arial" panose="020B0604020202020204" pitchFamily="34" charset="0"/>
                <a:cs typeface="Arial" panose="020B0604020202020204" pitchFamily="34" charset="0"/>
              </a:rPr>
              <a:t>Video titled </a:t>
            </a:r>
            <a:r>
              <a:rPr lang="en-US" sz="1400" b="1" i="0" dirty="0">
                <a:solidFill>
                  <a:srgbClr val="000000"/>
                </a:solidFill>
                <a:effectLst/>
                <a:latin typeface="Arial" panose="020B0604020202020204" pitchFamily="34" charset="0"/>
                <a:cs typeface="Arial" panose="020B0604020202020204" pitchFamily="34" charset="0"/>
              </a:rPr>
              <a:t>Dr. Richard Q. Shin: Unlearning internalized racism is a process, </a:t>
            </a:r>
            <a:r>
              <a:rPr lang="en-US" sz="1400" i="0" dirty="0">
                <a:solidFill>
                  <a:srgbClr val="000000"/>
                </a:solidFill>
                <a:effectLst/>
                <a:latin typeface="Arial" panose="020B0604020202020204" pitchFamily="34" charset="0"/>
                <a:cs typeface="Arial" panose="020B0604020202020204" pitchFamily="34" charset="0"/>
              </a:rPr>
              <a:t>uploaded by</a:t>
            </a:r>
            <a:r>
              <a:rPr lang="en-US" sz="1400" b="1" i="0" dirty="0">
                <a:solidFill>
                  <a:srgbClr val="000000"/>
                </a:solidFill>
                <a:effectLst/>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SPOKENproject</a:t>
            </a:r>
            <a:r>
              <a:rPr lang="en-US" sz="1400" dirty="0">
                <a:latin typeface="Arial" panose="020B0604020202020204" pitchFamily="34" charset="0"/>
                <a:cs typeface="Arial" panose="020B0604020202020204" pitchFamily="34" charset="0"/>
              </a:rPr>
              <a:t>. https://</a:t>
            </a:r>
            <a:r>
              <a:rPr lang="en-US" sz="1400" dirty="0" err="1">
                <a:latin typeface="Arial" panose="020B0604020202020204" pitchFamily="34" charset="0"/>
                <a:cs typeface="Arial" panose="020B0604020202020204" pitchFamily="34" charset="0"/>
              </a:rPr>
              <a:t>www.youtube.com</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watch?v</a:t>
            </a:r>
            <a:r>
              <a:rPr lang="en-US" sz="1400" dirty="0">
                <a:latin typeface="Arial" panose="020B0604020202020204" pitchFamily="34" charset="0"/>
                <a:cs typeface="Arial" panose="020B0604020202020204" pitchFamily="34" charset="0"/>
              </a:rPr>
              <a:t>=iQzPw-G48aA</a:t>
            </a:r>
          </a:p>
        </p:txBody>
      </p:sp>
      <p:sp>
        <p:nvSpPr>
          <p:cNvPr id="11" name="TextBox 10">
            <a:extLst>
              <a:ext uri="{FF2B5EF4-FFF2-40B4-BE49-F238E27FC236}">
                <a16:creationId xmlns:a16="http://schemas.microsoft.com/office/drawing/2014/main" id="{BAB91614-6019-9779-DCE9-7CDA3505B549}"/>
              </a:ext>
            </a:extLst>
          </p:cNvPr>
          <p:cNvSpPr txBox="1"/>
          <p:nvPr/>
        </p:nvSpPr>
        <p:spPr>
          <a:xfrm>
            <a:off x="1639636" y="5954128"/>
            <a:ext cx="8950236"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Content warning: suicide</a:t>
            </a:r>
          </a:p>
        </p:txBody>
      </p:sp>
    </p:spTree>
    <p:extLst>
      <p:ext uri="{BB962C8B-B14F-4D97-AF65-F5344CB8AC3E}">
        <p14:creationId xmlns:p14="http://schemas.microsoft.com/office/powerpoint/2010/main" val="268893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md type="call" cmd="stop">
                                      <p:cBhvr>
                                        <p:cTn id="19" dur="1">
                                          <p:stCondLst>
                                            <p:cond delay="0"/>
                                          </p:stCondLst>
                                        </p:cTn>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B2345-29D4-C8B0-BCD4-11DD0E0BE30B}"/>
              </a:ext>
            </a:extLst>
          </p:cNvPr>
          <p:cNvSpPr>
            <a:spLocks noGrp="1"/>
          </p:cNvSpPr>
          <p:nvPr>
            <p:ph type="title"/>
          </p:nvPr>
        </p:nvSpPr>
        <p:spPr/>
        <p:txBody>
          <a:bodyPr/>
          <a:lstStyle/>
          <a:p>
            <a:r>
              <a:rPr lang="en-US" i="1" dirty="0"/>
              <a:t>Not-good-</a:t>
            </a:r>
            <a:r>
              <a:rPr lang="en-US" i="1" dirty="0" err="1"/>
              <a:t>enoughness</a:t>
            </a:r>
            <a:r>
              <a:rPr lang="en-US" dirty="0"/>
              <a:t> and lack of support</a:t>
            </a:r>
          </a:p>
        </p:txBody>
      </p:sp>
      <p:sp>
        <p:nvSpPr>
          <p:cNvPr id="3" name="Content Placeholder 2">
            <a:extLst>
              <a:ext uri="{FF2B5EF4-FFF2-40B4-BE49-F238E27FC236}">
                <a16:creationId xmlns:a16="http://schemas.microsoft.com/office/drawing/2014/main" id="{8B7521F3-0CC3-0D9B-D6B0-6116DE66829B}"/>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5DCC25C0-18AE-6AD8-D646-926AF961D60B}"/>
              </a:ext>
            </a:extLst>
          </p:cNvPr>
          <p:cNvSpPr txBox="1"/>
          <p:nvPr/>
        </p:nvSpPr>
        <p:spPr>
          <a:xfrm>
            <a:off x="364117" y="1724972"/>
            <a:ext cx="8950236"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Am I being taken seriously in science?</a:t>
            </a:r>
          </a:p>
        </p:txBody>
      </p:sp>
      <p:sp>
        <p:nvSpPr>
          <p:cNvPr id="5" name="TextBox 4">
            <a:extLst>
              <a:ext uri="{FF2B5EF4-FFF2-40B4-BE49-F238E27FC236}">
                <a16:creationId xmlns:a16="http://schemas.microsoft.com/office/drawing/2014/main" id="{3585F3CB-B70C-2A31-78B2-3C6590864157}"/>
              </a:ext>
            </a:extLst>
          </p:cNvPr>
          <p:cNvSpPr txBox="1"/>
          <p:nvPr/>
        </p:nvSpPr>
        <p:spPr>
          <a:xfrm>
            <a:off x="2946208" y="3028879"/>
            <a:ext cx="8950236"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Am I perceived as less competent?</a:t>
            </a:r>
          </a:p>
        </p:txBody>
      </p:sp>
      <p:sp>
        <p:nvSpPr>
          <p:cNvPr id="6" name="TextBox 5">
            <a:extLst>
              <a:ext uri="{FF2B5EF4-FFF2-40B4-BE49-F238E27FC236}">
                <a16:creationId xmlns:a16="http://schemas.microsoft.com/office/drawing/2014/main" id="{742EE010-47FF-C927-0607-DB2B69254CA6}"/>
              </a:ext>
            </a:extLst>
          </p:cNvPr>
          <p:cNvSpPr txBox="1"/>
          <p:nvPr/>
        </p:nvSpPr>
        <p:spPr>
          <a:xfrm>
            <a:off x="269430" y="4311130"/>
            <a:ext cx="8950236"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Am I being overlooked for opportunities?</a:t>
            </a:r>
          </a:p>
        </p:txBody>
      </p:sp>
      <p:sp>
        <p:nvSpPr>
          <p:cNvPr id="7" name="TextBox 6">
            <a:extLst>
              <a:ext uri="{FF2B5EF4-FFF2-40B4-BE49-F238E27FC236}">
                <a16:creationId xmlns:a16="http://schemas.microsoft.com/office/drawing/2014/main" id="{3DB31A9F-A1DA-0397-2F91-D6A1E5F341AE}"/>
              </a:ext>
            </a:extLst>
          </p:cNvPr>
          <p:cNvSpPr txBox="1"/>
          <p:nvPr/>
        </p:nvSpPr>
        <p:spPr>
          <a:xfrm>
            <a:off x="2946208" y="5615037"/>
            <a:ext cx="8950236"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Am I systematically undervalued?</a:t>
            </a:r>
          </a:p>
        </p:txBody>
      </p:sp>
    </p:spTree>
    <p:extLst>
      <p:ext uri="{BB962C8B-B14F-4D97-AF65-F5344CB8AC3E}">
        <p14:creationId xmlns:p14="http://schemas.microsoft.com/office/powerpoint/2010/main" val="58877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18CB-7AD5-C2BC-16A6-B1A1222CF0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9E073A-3611-5AC0-0C53-ACEAC0560C66}"/>
              </a:ext>
            </a:extLst>
          </p:cNvPr>
          <p:cNvSpPr>
            <a:spLocks noGrp="1"/>
          </p:cNvSpPr>
          <p:nvPr>
            <p:ph idx="1"/>
          </p:nvPr>
        </p:nvSpPr>
        <p:spPr/>
        <p:txBody>
          <a:bodyPr/>
          <a:lstStyle/>
          <a:p>
            <a:endParaRPr lang="en-US" dirty="0"/>
          </a:p>
        </p:txBody>
      </p:sp>
      <p:pic>
        <p:nvPicPr>
          <p:cNvPr id="16386" name="Picture 2" descr="The Academic Wheel of Privilege is based on twenty identity types spanning seven categories: living and culture, caregiving, education and career, gender and sexuality, race, health and wellbeing and childhood and development. These identity types are shown as circles connected to three concentric rings (outer, middle and inner) of “identity” circles with increasing privilege as you go towards the centre. The effect of the concentric rings makes it appear like a funnel – the closer you get to the centre the more you’re likely to spiral into more privilege.">
            <a:extLst>
              <a:ext uri="{FF2B5EF4-FFF2-40B4-BE49-F238E27FC236}">
                <a16:creationId xmlns:a16="http://schemas.microsoft.com/office/drawing/2014/main" id="{01225159-43CE-7036-08F8-FA4683109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165" y="61555"/>
            <a:ext cx="6165669" cy="6165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2C202A-8A5A-C2A6-892C-3204D7C42891}"/>
              </a:ext>
            </a:extLst>
          </p:cNvPr>
          <p:cNvSpPr txBox="1"/>
          <p:nvPr/>
        </p:nvSpPr>
        <p:spPr>
          <a:xfrm>
            <a:off x="-13063" y="6227224"/>
            <a:ext cx="12192001" cy="646331"/>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The Academic Wheel of Privilege by the Framework for Open and Reproducible Research Training (FORRT) </a:t>
            </a:r>
            <a:br>
              <a:rPr lang="en-US" sz="1200" dirty="0">
                <a:latin typeface="Arial" panose="020B0604020202020204" pitchFamily="34" charset="0"/>
                <a:cs typeface="Arial" panose="020B0604020202020204" pitchFamily="34" charset="0"/>
              </a:rPr>
            </a:br>
            <a:r>
              <a:rPr lang="en-US" sz="1200" b="0" i="0" dirty="0" err="1">
                <a:solidFill>
                  <a:srgbClr val="222222"/>
                </a:solidFill>
                <a:effectLst/>
                <a:latin typeface="Arial" panose="020B0604020202020204" pitchFamily="34" charset="0"/>
              </a:rPr>
              <a:t>Elsherif</a:t>
            </a:r>
            <a:r>
              <a:rPr lang="en-US" sz="1200" b="0" i="0" dirty="0">
                <a:solidFill>
                  <a:srgbClr val="222222"/>
                </a:solidFill>
                <a:effectLst/>
                <a:latin typeface="Arial" panose="020B0604020202020204" pitchFamily="34" charset="0"/>
              </a:rPr>
              <a:t>, M. M., Middleton, S. L., Phan, J. M., Azevedo, F., </a:t>
            </a:r>
            <a:r>
              <a:rPr lang="en-US" sz="1200" b="0" i="0" dirty="0" err="1">
                <a:solidFill>
                  <a:srgbClr val="222222"/>
                </a:solidFill>
                <a:effectLst/>
                <a:latin typeface="Arial" panose="020B0604020202020204" pitchFamily="34" charset="0"/>
              </a:rPr>
              <a:t>Iley</a:t>
            </a:r>
            <a:r>
              <a:rPr lang="en-US" sz="1200" b="0" i="0" dirty="0">
                <a:solidFill>
                  <a:srgbClr val="222222"/>
                </a:solidFill>
                <a:effectLst/>
                <a:latin typeface="Arial" panose="020B0604020202020204" pitchFamily="34" charset="0"/>
              </a:rPr>
              <a:t>, B., Grose-Hodge, M., ... &amp; </a:t>
            </a:r>
            <a:r>
              <a:rPr lang="en-US" sz="1200" b="0" i="0" dirty="0" err="1">
                <a:solidFill>
                  <a:srgbClr val="222222"/>
                </a:solidFill>
                <a:effectLst/>
                <a:latin typeface="Arial" panose="020B0604020202020204" pitchFamily="34" charset="0"/>
              </a:rPr>
              <a:t>Dokovova</a:t>
            </a:r>
            <a:r>
              <a:rPr lang="en-US" sz="1200" b="0" i="0" dirty="0">
                <a:solidFill>
                  <a:srgbClr val="222222"/>
                </a:solidFill>
                <a:effectLst/>
                <a:latin typeface="Arial" panose="020B0604020202020204" pitchFamily="34" charset="0"/>
              </a:rPr>
              <a:t>, M. (2022). Bridging neurodiversity and open scholarship: How shared values </a:t>
            </a:r>
            <a:br>
              <a:rPr lang="en-US" sz="1200" b="0" i="0" dirty="0">
                <a:solidFill>
                  <a:srgbClr val="222222"/>
                </a:solidFill>
                <a:effectLst/>
                <a:latin typeface="Arial" panose="020B0604020202020204" pitchFamily="34" charset="0"/>
              </a:rPr>
            </a:br>
            <a:r>
              <a:rPr lang="en-US" sz="1200" b="0" i="0" dirty="0">
                <a:solidFill>
                  <a:srgbClr val="222222"/>
                </a:solidFill>
                <a:effectLst/>
                <a:latin typeface="Arial" panose="020B0604020202020204" pitchFamily="34" charset="0"/>
              </a:rPr>
              <a:t>can guide best practices for research integrity, social justice, and principled education. </a:t>
            </a:r>
            <a:r>
              <a:rPr lang="en-US" sz="1200" b="0" i="1" dirty="0" err="1">
                <a:solidFill>
                  <a:srgbClr val="222222"/>
                </a:solidFill>
                <a:effectLst/>
                <a:latin typeface="Arial" panose="020B0604020202020204" pitchFamily="34" charset="0"/>
              </a:rPr>
              <a:t>MetaArXiv</a:t>
            </a:r>
            <a:r>
              <a:rPr lang="en-US" sz="1200" b="0" i="1" dirty="0">
                <a:solidFill>
                  <a:srgbClr val="222222"/>
                </a:solidFill>
                <a:effectLst/>
                <a:latin typeface="Arial" panose="020B0604020202020204" pitchFamily="34" charset="0"/>
              </a:rPr>
              <a:t>. June</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20</a:t>
            </a:r>
            <a:r>
              <a:rPr lang="en-US" sz="1200" b="0" i="0" dirty="0">
                <a:solidFill>
                  <a:srgbClr val="222222"/>
                </a:solidFill>
                <a:effectLst/>
                <a:latin typeface="Arial" panose="020B0604020202020204" pitchFamily="34" charset="0"/>
              </a:rPr>
              <a:t>.</a:t>
            </a:r>
            <a:r>
              <a:rPr lang="en-US" sz="12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41854ECB-6BE3-39A4-2F07-B53F3C479EBE}"/>
              </a:ext>
            </a:extLst>
          </p:cNvPr>
          <p:cNvSpPr txBox="1"/>
          <p:nvPr/>
        </p:nvSpPr>
        <p:spPr>
          <a:xfrm>
            <a:off x="254728" y="868678"/>
            <a:ext cx="6949439" cy="1569660"/>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You are told: “</a:t>
            </a:r>
            <a:r>
              <a:rPr lang="en-US" sz="3200" b="1" dirty="0">
                <a:solidFill>
                  <a:srgbClr val="800001"/>
                </a:solidFill>
                <a:latin typeface="Avenir Book" panose="02000503020000020003" pitchFamily="2" charset="0"/>
              </a:rPr>
              <a:t>Be productive</a:t>
            </a:r>
            <a:r>
              <a:rPr lang="en-US" sz="3200" b="1" dirty="0">
                <a:latin typeface="Avenir Book" panose="02000503020000020003" pitchFamily="2" charset="0"/>
              </a:rPr>
              <a:t>. Aim to </a:t>
            </a:r>
            <a:r>
              <a:rPr lang="en-US" sz="3200" b="1" dirty="0">
                <a:solidFill>
                  <a:srgbClr val="800001"/>
                </a:solidFill>
                <a:latin typeface="Avenir Book" panose="02000503020000020003" pitchFamily="2" charset="0"/>
              </a:rPr>
              <a:t>publish that high-impact paper, </a:t>
            </a:r>
            <a:r>
              <a:rPr lang="en-US" sz="3200" b="1" dirty="0">
                <a:latin typeface="Avenir Book" panose="02000503020000020003" pitchFamily="2" charset="0"/>
              </a:rPr>
              <a:t>and </a:t>
            </a:r>
            <a:r>
              <a:rPr lang="en-US" sz="3200" b="1" dirty="0">
                <a:solidFill>
                  <a:srgbClr val="800001"/>
                </a:solidFill>
                <a:latin typeface="Avenir Book" panose="02000503020000020003" pitchFamily="2" charset="0"/>
              </a:rPr>
              <a:t>a lot of them</a:t>
            </a:r>
            <a:r>
              <a:rPr lang="en-US" sz="3200" b="1" dirty="0">
                <a:latin typeface="Avenir Book" panose="02000503020000020003" pitchFamily="2" charset="0"/>
              </a:rPr>
              <a:t>.” </a:t>
            </a:r>
          </a:p>
        </p:txBody>
      </p:sp>
      <p:sp>
        <p:nvSpPr>
          <p:cNvPr id="6" name="TextBox 5">
            <a:extLst>
              <a:ext uri="{FF2B5EF4-FFF2-40B4-BE49-F238E27FC236}">
                <a16:creationId xmlns:a16="http://schemas.microsoft.com/office/drawing/2014/main" id="{FE356D6A-084D-8D26-D632-C94B9193CD85}"/>
              </a:ext>
            </a:extLst>
          </p:cNvPr>
          <p:cNvSpPr txBox="1"/>
          <p:nvPr/>
        </p:nvSpPr>
        <p:spPr>
          <a:xfrm>
            <a:off x="2729049" y="2881605"/>
            <a:ext cx="8950236" cy="1569660"/>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I’m here to tell you: “</a:t>
            </a:r>
            <a:r>
              <a:rPr lang="en-US" sz="3200" b="1" dirty="0">
                <a:solidFill>
                  <a:schemeClr val="accent5">
                    <a:lumMod val="75000"/>
                  </a:schemeClr>
                </a:solidFill>
                <a:latin typeface="Avenir Book" panose="02000503020000020003" pitchFamily="2" charset="0"/>
              </a:rPr>
              <a:t>Academic success is a product of you and your context</a:t>
            </a:r>
            <a:r>
              <a:rPr lang="en-US" sz="3200" b="1" dirty="0">
                <a:latin typeface="Avenir Book" panose="02000503020000020003" pitchFamily="2" charset="0"/>
              </a:rPr>
              <a:t>. And much of the context is broken.”</a:t>
            </a:r>
          </a:p>
        </p:txBody>
      </p:sp>
      <p:sp>
        <p:nvSpPr>
          <p:cNvPr id="7" name="TextBox 6">
            <a:extLst>
              <a:ext uri="{FF2B5EF4-FFF2-40B4-BE49-F238E27FC236}">
                <a16:creationId xmlns:a16="http://schemas.microsoft.com/office/drawing/2014/main" id="{9870DB53-F90B-FAF6-6727-B83C0120511F}"/>
              </a:ext>
            </a:extLst>
          </p:cNvPr>
          <p:cNvSpPr txBox="1"/>
          <p:nvPr/>
        </p:nvSpPr>
        <p:spPr>
          <a:xfrm>
            <a:off x="254728" y="4826854"/>
            <a:ext cx="8950236" cy="1077218"/>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The goal of science </a:t>
            </a:r>
            <a:r>
              <a:rPr lang="en-US" sz="3200" b="1" i="1" dirty="0">
                <a:latin typeface="Avenir Book" panose="02000503020000020003" pitchFamily="2" charset="0"/>
              </a:rPr>
              <a:t>is not </a:t>
            </a:r>
            <a:r>
              <a:rPr lang="en-US" sz="3200" b="1" dirty="0">
                <a:latin typeface="Avenir Book" panose="02000503020000020003" pitchFamily="2" charset="0"/>
              </a:rPr>
              <a:t>to publish papers.</a:t>
            </a:r>
          </a:p>
          <a:p>
            <a:pPr algn="ctr"/>
            <a:r>
              <a:rPr lang="en-US" sz="3200" b="1" dirty="0">
                <a:latin typeface="Avenir Book" panose="02000503020000020003" pitchFamily="2" charset="0"/>
              </a:rPr>
              <a:t>It </a:t>
            </a:r>
            <a:r>
              <a:rPr lang="en-US" sz="3200" b="1" i="1" dirty="0">
                <a:latin typeface="Avenir Book" panose="02000503020000020003" pitchFamily="2" charset="0"/>
              </a:rPr>
              <a:t>is</a:t>
            </a:r>
            <a:r>
              <a:rPr lang="en-US" sz="3200" b="1" dirty="0">
                <a:latin typeface="Avenir Book" panose="02000503020000020003" pitchFamily="2" charset="0"/>
              </a:rPr>
              <a:t> to further our understanding of the world.</a:t>
            </a:r>
          </a:p>
        </p:txBody>
      </p:sp>
    </p:spTree>
    <p:extLst>
      <p:ext uri="{BB962C8B-B14F-4D97-AF65-F5344CB8AC3E}">
        <p14:creationId xmlns:p14="http://schemas.microsoft.com/office/powerpoint/2010/main" val="447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956"/>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F8C0DB-8095-4556-5164-3B77CC21CB74}"/>
              </a:ext>
            </a:extLst>
          </p:cNvPr>
          <p:cNvSpPr txBox="1">
            <a:spLocks/>
          </p:cNvSpPr>
          <p:nvPr/>
        </p:nvSpPr>
        <p:spPr>
          <a:xfrm>
            <a:off x="247290" y="2535629"/>
            <a:ext cx="11697419" cy="17867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b="1" dirty="0">
                <a:solidFill>
                  <a:prstClr val="white"/>
                </a:solidFill>
                <a:highlight>
                  <a:srgbClr val="800001"/>
                </a:highlight>
              </a:rPr>
              <a:t>The scientific research process</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highlight>
                  <a:srgbClr val="800001"/>
                </a:highlight>
                <a:uLnTx/>
                <a:uFillTx/>
                <a:latin typeface="Avenir Book" panose="02000503020000020003" pitchFamily="2" charset="0"/>
                <a:ea typeface="+mj-ea"/>
                <a:cs typeface="+mj-cs"/>
              </a:rPr>
              <a:t>needs to be reformed</a:t>
            </a:r>
            <a:endParaRPr kumimoji="0" lang="en-US" sz="3000" b="1" i="1" u="none" strike="noStrike" kern="1200" cap="none" spc="0" normalizeH="0" baseline="0" noProof="0" dirty="0">
              <a:ln>
                <a:noFill/>
              </a:ln>
              <a:solidFill>
                <a:prstClr val="white"/>
              </a:solidFill>
              <a:effectLst/>
              <a:highlight>
                <a:srgbClr val="800001"/>
              </a:highlight>
              <a:uLnTx/>
              <a:uFillTx/>
              <a:latin typeface="Avenir Book" panose="02000503020000020003" pitchFamily="2" charset="0"/>
              <a:ea typeface="+mj-ea"/>
              <a:cs typeface="+mj-cs"/>
            </a:endParaRPr>
          </a:p>
        </p:txBody>
      </p:sp>
      <p:sp>
        <p:nvSpPr>
          <p:cNvPr id="9" name="Content Placeholder 2">
            <a:extLst>
              <a:ext uri="{FF2B5EF4-FFF2-40B4-BE49-F238E27FC236}">
                <a16:creationId xmlns:a16="http://schemas.microsoft.com/office/drawing/2014/main" id="{B17F9131-E8D8-E474-738F-0E824A869DD7}"/>
              </a:ext>
            </a:extLst>
          </p:cNvPr>
          <p:cNvSpPr>
            <a:spLocks noGrp="1"/>
          </p:cNvSpPr>
          <p:nvPr>
            <p:ph idx="1"/>
          </p:nvPr>
        </p:nvSpPr>
        <p:spPr>
          <a:xfrm>
            <a:off x="4826058" y="6241860"/>
            <a:ext cx="7365942" cy="431525"/>
          </a:xfrm>
        </p:spPr>
        <p:txBody>
          <a:bodyPr>
            <a:noAutofit/>
          </a:bodyPr>
          <a:lstStyle/>
          <a:p>
            <a:pPr marL="0" indent="0" algn="r">
              <a:lnSpc>
                <a:spcPct val="114000"/>
              </a:lnSpc>
              <a:buNone/>
            </a:pPr>
            <a:r>
              <a:rPr lang="en-US" sz="1600" dirty="0"/>
              <a:t>Background art by Danielle Navarro https://</a:t>
            </a:r>
            <a:r>
              <a:rPr lang="en-US" sz="1600" dirty="0" err="1"/>
              <a:t>art.djnavarro.net</a:t>
            </a:r>
            <a:r>
              <a:rPr lang="en-US" sz="1600" dirty="0"/>
              <a:t>/gallery/interacting-paths/</a:t>
            </a:r>
          </a:p>
        </p:txBody>
      </p:sp>
    </p:spTree>
    <p:extLst>
      <p:ext uri="{BB962C8B-B14F-4D97-AF65-F5344CB8AC3E}">
        <p14:creationId xmlns:p14="http://schemas.microsoft.com/office/powerpoint/2010/main" val="3025700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06E72-1BC8-8249-BB64-226E3F3F79C1}"/>
              </a:ext>
            </a:extLst>
          </p:cNvPr>
          <p:cNvSpPr>
            <a:spLocks noGrp="1"/>
          </p:cNvSpPr>
          <p:nvPr>
            <p:ph type="title"/>
          </p:nvPr>
        </p:nvSpPr>
        <p:spPr/>
        <p:txBody>
          <a:bodyPr/>
          <a:lstStyle/>
          <a:p>
            <a:r>
              <a:rPr lang="en-US" dirty="0"/>
              <a:t>The </a:t>
            </a:r>
            <a:r>
              <a:rPr lang="en-US" dirty="0">
                <a:solidFill>
                  <a:srgbClr val="800001"/>
                </a:solidFill>
              </a:rPr>
              <a:t>reproducibility crisis / replication crisis</a:t>
            </a:r>
          </a:p>
        </p:txBody>
      </p:sp>
      <p:sp>
        <p:nvSpPr>
          <p:cNvPr id="3" name="Content Placeholder 2">
            <a:extLst>
              <a:ext uri="{FF2B5EF4-FFF2-40B4-BE49-F238E27FC236}">
                <a16:creationId xmlns:a16="http://schemas.microsoft.com/office/drawing/2014/main" id="{7A965DC8-6DA0-DD4A-AB45-E6E28DC84CCF}"/>
              </a:ext>
            </a:extLst>
          </p:cNvPr>
          <p:cNvSpPr>
            <a:spLocks noGrp="1"/>
          </p:cNvSpPr>
          <p:nvPr>
            <p:ph idx="1"/>
          </p:nvPr>
        </p:nvSpPr>
        <p:spPr>
          <a:xfrm>
            <a:off x="0" y="1088582"/>
            <a:ext cx="6096000" cy="4462799"/>
          </a:xfrm>
        </p:spPr>
        <p:txBody>
          <a:bodyPr anchor="ctr">
            <a:normAutofit/>
          </a:bodyPr>
          <a:lstStyle/>
          <a:p>
            <a:pPr marL="0" indent="0" algn="ctr">
              <a:buNone/>
            </a:pPr>
            <a:r>
              <a:rPr lang="en-US" dirty="0"/>
              <a:t>The recent collective concern that many scientific studies </a:t>
            </a:r>
            <a:r>
              <a:rPr lang="en-US" dirty="0">
                <a:solidFill>
                  <a:srgbClr val="800001"/>
                </a:solidFill>
              </a:rPr>
              <a:t>do not replicate</a:t>
            </a:r>
          </a:p>
        </p:txBody>
      </p:sp>
      <p:pic>
        <p:nvPicPr>
          <p:cNvPr id="21508" name="Picture 4" descr="Image">
            <a:extLst>
              <a:ext uri="{FF2B5EF4-FFF2-40B4-BE49-F238E27FC236}">
                <a16:creationId xmlns:a16="http://schemas.microsoft.com/office/drawing/2014/main" id="{148E1EE6-D182-7D55-D790-8516E922B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127" y="1325563"/>
            <a:ext cx="5367746" cy="45583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4920F9-F888-1A6E-FFE8-047534601FD8}"/>
              </a:ext>
            </a:extLst>
          </p:cNvPr>
          <p:cNvSpPr txBox="1"/>
          <p:nvPr/>
        </p:nvSpPr>
        <p:spPr>
          <a:xfrm>
            <a:off x="3120365" y="6470686"/>
            <a:ext cx="9197390" cy="338554"/>
          </a:xfrm>
          <a:prstGeom prst="rect">
            <a:avLst/>
          </a:prstGeom>
          <a:noFill/>
        </p:spPr>
        <p:txBody>
          <a:bodyPr wrap="none" rtlCol="0">
            <a:spAutoFit/>
          </a:bodyPr>
          <a:lstStyle/>
          <a:p>
            <a:r>
              <a:rPr lang="en-US" sz="1600" b="0" i="0" dirty="0">
                <a:solidFill>
                  <a:srgbClr val="222222"/>
                </a:solidFill>
                <a:effectLst/>
                <a:latin typeface="Arial" panose="020B0604020202020204" pitchFamily="34" charset="0"/>
              </a:rPr>
              <a:t>Figure taken from Baker, M. (2016). 1,500 scientists lift the lid on reproducibility. </a:t>
            </a:r>
            <a:r>
              <a:rPr lang="en-US" sz="1600" b="0" i="1" dirty="0">
                <a:solidFill>
                  <a:srgbClr val="222222"/>
                </a:solidFill>
                <a:effectLst/>
                <a:latin typeface="Arial" panose="020B0604020202020204" pitchFamily="34" charset="0"/>
              </a:rPr>
              <a:t>Nature</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533</a:t>
            </a:r>
            <a:r>
              <a:rPr lang="en-US" sz="1600" b="0" i="0" dirty="0">
                <a:solidFill>
                  <a:srgbClr val="222222"/>
                </a:solidFill>
                <a:effectLst/>
                <a:latin typeface="Arial" panose="020B0604020202020204" pitchFamily="34" charset="0"/>
              </a:rPr>
              <a:t>(7604).</a:t>
            </a:r>
            <a:endParaRPr lang="en-US" sz="1600" dirty="0"/>
          </a:p>
        </p:txBody>
      </p:sp>
    </p:spTree>
    <p:extLst>
      <p:ext uri="{BB962C8B-B14F-4D97-AF65-F5344CB8AC3E}">
        <p14:creationId xmlns:p14="http://schemas.microsoft.com/office/powerpoint/2010/main" val="331041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7E2CA-6C75-9882-2F51-69573648BB9E}"/>
              </a:ext>
            </a:extLst>
          </p:cNvPr>
          <p:cNvSpPr>
            <a:spLocks noGrp="1"/>
          </p:cNvSpPr>
          <p:nvPr>
            <p:ph idx="1"/>
          </p:nvPr>
        </p:nvSpPr>
        <p:spPr>
          <a:xfrm>
            <a:off x="0" y="104501"/>
            <a:ext cx="12192000" cy="5394960"/>
          </a:xfrm>
        </p:spPr>
        <p:txBody>
          <a:bodyPr>
            <a:normAutofit fontScale="92500" lnSpcReduction="20000"/>
          </a:bodyPr>
          <a:lstStyle/>
          <a:p>
            <a:pPr marL="0" indent="0">
              <a:lnSpc>
                <a:spcPct val="130000"/>
              </a:lnSpc>
              <a:buNone/>
            </a:pPr>
            <a:r>
              <a:rPr lang="en-US" sz="3000" b="1" dirty="0"/>
              <a:t>In psychology alone:</a:t>
            </a:r>
          </a:p>
          <a:p>
            <a:pPr>
              <a:lnSpc>
                <a:spcPct val="130000"/>
              </a:lnSpc>
            </a:pPr>
            <a:r>
              <a:rPr lang="en-US" sz="2400" dirty="0">
                <a:solidFill>
                  <a:srgbClr val="800001"/>
                </a:solidFill>
              </a:rPr>
              <a:t>35 of 97 (36%) </a:t>
            </a:r>
            <a:r>
              <a:rPr lang="en-US" sz="2400" dirty="0"/>
              <a:t>positive findings published in high-ranking psychology journals were reproduced in direct replications (Reproducibility Project: Psychology; Open Science Collaboration, 2015)</a:t>
            </a:r>
          </a:p>
          <a:p>
            <a:pPr lvl="1">
              <a:lnSpc>
                <a:spcPct val="130000"/>
              </a:lnSpc>
            </a:pPr>
            <a:r>
              <a:rPr lang="en-US" sz="1800" dirty="0"/>
              <a:t>~48% in </a:t>
            </a:r>
            <a:r>
              <a:rPr lang="en-US" sz="1800" i="1" dirty="0"/>
              <a:t>JEP:LMC, </a:t>
            </a:r>
            <a:r>
              <a:rPr lang="en-US" sz="1800" dirty="0"/>
              <a:t>~38% in </a:t>
            </a:r>
            <a:r>
              <a:rPr lang="en-US" sz="1800" i="1" dirty="0"/>
              <a:t>Psychological Science</a:t>
            </a:r>
          </a:p>
          <a:p>
            <a:pPr lvl="1">
              <a:lnSpc>
                <a:spcPct val="130000"/>
              </a:lnSpc>
            </a:pPr>
            <a:r>
              <a:rPr lang="en-US" sz="1800" dirty="0"/>
              <a:t>Mean effect sizes in replications were </a:t>
            </a:r>
            <a:r>
              <a:rPr lang="en-US" sz="1800" dirty="0">
                <a:solidFill>
                  <a:srgbClr val="800001"/>
                </a:solidFill>
              </a:rPr>
              <a:t>approximately half </a:t>
            </a:r>
            <a:r>
              <a:rPr lang="en-US" sz="1800" dirty="0"/>
              <a:t>of what was reported</a:t>
            </a:r>
          </a:p>
          <a:p>
            <a:pPr>
              <a:lnSpc>
                <a:spcPct val="130000"/>
              </a:lnSpc>
            </a:pPr>
            <a:r>
              <a:rPr lang="en-US" sz="2400" dirty="0">
                <a:solidFill>
                  <a:srgbClr val="800001"/>
                </a:solidFill>
              </a:rPr>
              <a:t>13 of 21 (62%) </a:t>
            </a:r>
            <a:r>
              <a:rPr lang="en-US" sz="2400" dirty="0"/>
              <a:t>social science experiments published in Nature and Science between 2010 and 2015 successfully replicated (Camerer et al., 2018)</a:t>
            </a:r>
          </a:p>
          <a:p>
            <a:pPr>
              <a:lnSpc>
                <a:spcPct val="130000"/>
              </a:lnSpc>
            </a:pPr>
            <a:r>
              <a:rPr lang="en-US" sz="2400" dirty="0">
                <a:solidFill>
                  <a:srgbClr val="800001"/>
                </a:solidFill>
              </a:rPr>
              <a:t>14 of 28 (50%) </a:t>
            </a:r>
            <a:r>
              <a:rPr lang="en-US" sz="2400" dirty="0"/>
              <a:t>psychology findings replicated when using massive sample sizes (Many Labs 2; Klein et al., 2018)</a:t>
            </a:r>
          </a:p>
          <a:p>
            <a:pPr>
              <a:lnSpc>
                <a:spcPct val="130000"/>
              </a:lnSpc>
            </a:pPr>
            <a:r>
              <a:rPr lang="en-US" sz="2400" dirty="0">
                <a:solidFill>
                  <a:srgbClr val="800001"/>
                </a:solidFill>
              </a:rPr>
              <a:t>3 of 10 (30%) </a:t>
            </a:r>
            <a:r>
              <a:rPr lang="en-US" sz="2400" dirty="0"/>
              <a:t>psychology findings replicated across varied participant pools (Many Labs 3; Ebersole et al., 2016)</a:t>
            </a:r>
          </a:p>
        </p:txBody>
      </p:sp>
      <p:sp>
        <p:nvSpPr>
          <p:cNvPr id="6" name="Rectangle 5">
            <a:extLst>
              <a:ext uri="{FF2B5EF4-FFF2-40B4-BE49-F238E27FC236}">
                <a16:creationId xmlns:a16="http://schemas.microsoft.com/office/drawing/2014/main" id="{53EC4789-CD3A-721F-EFC3-FC82219BA5D5}"/>
              </a:ext>
            </a:extLst>
          </p:cNvPr>
          <p:cNvSpPr/>
          <p:nvPr/>
        </p:nvSpPr>
        <p:spPr>
          <a:xfrm>
            <a:off x="0" y="5473005"/>
            <a:ext cx="12192000" cy="1384995"/>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Open Science Collaboration. (2015). Reproducibility Project: Psychology. OSF. doi:10.17605/OSF.IO/EZCUJ</a:t>
            </a:r>
            <a:endParaRPr lang="en-US" sz="1200" b="0" i="0" dirty="0">
              <a:effectLst/>
              <a:latin typeface="Arial" panose="020B0604020202020204" pitchFamily="34" charset="0"/>
              <a:cs typeface="Arial" panose="020B0604020202020204" pitchFamily="34" charset="0"/>
            </a:endParaRPr>
          </a:p>
          <a:p>
            <a:r>
              <a:rPr lang="en-US" sz="1200" b="0" i="0" dirty="0">
                <a:effectLst/>
                <a:latin typeface="Arial" panose="020B0604020202020204" pitchFamily="34" charset="0"/>
                <a:cs typeface="Arial" panose="020B0604020202020204" pitchFamily="34" charset="0"/>
              </a:rPr>
              <a:t>Klein, R. A., </a:t>
            </a:r>
            <a:r>
              <a:rPr lang="en-US" sz="1200" b="0" i="0" dirty="0" err="1">
                <a:effectLst/>
                <a:latin typeface="Arial" panose="020B0604020202020204" pitchFamily="34" charset="0"/>
                <a:cs typeface="Arial" panose="020B0604020202020204" pitchFamily="34" charset="0"/>
              </a:rPr>
              <a:t>Vianello</a:t>
            </a:r>
            <a:r>
              <a:rPr lang="en-US" sz="1200" b="0" i="0" dirty="0">
                <a:effectLst/>
                <a:latin typeface="Arial" panose="020B0604020202020204" pitchFamily="34" charset="0"/>
                <a:cs typeface="Arial" panose="020B0604020202020204" pitchFamily="34" charset="0"/>
              </a:rPr>
              <a:t>, M., </a:t>
            </a:r>
            <a:r>
              <a:rPr lang="en-US" sz="1200" b="0" i="0" dirty="0" err="1">
                <a:effectLst/>
                <a:latin typeface="Arial" panose="020B0604020202020204" pitchFamily="34" charset="0"/>
                <a:cs typeface="Arial" panose="020B0604020202020204" pitchFamily="34" charset="0"/>
              </a:rPr>
              <a:t>Hasselman</a:t>
            </a:r>
            <a:r>
              <a:rPr lang="en-US" sz="1200" b="0" i="0" dirty="0">
                <a:effectLst/>
                <a:latin typeface="Arial" panose="020B0604020202020204" pitchFamily="34" charset="0"/>
                <a:cs typeface="Arial" panose="020B0604020202020204" pitchFamily="34" charset="0"/>
              </a:rPr>
              <a:t>, F., Adams, B. G., Adams Jr, R. B., </a:t>
            </a:r>
            <a:r>
              <a:rPr lang="en-US" sz="1200" b="0" i="0" dirty="0" err="1">
                <a:effectLst/>
                <a:latin typeface="Arial" panose="020B0604020202020204" pitchFamily="34" charset="0"/>
                <a:cs typeface="Arial" panose="020B0604020202020204" pitchFamily="34" charset="0"/>
              </a:rPr>
              <a:t>Alper</a:t>
            </a:r>
            <a:r>
              <a:rPr lang="en-US" sz="1200" b="0" i="0" dirty="0">
                <a:effectLst/>
                <a:latin typeface="Arial" panose="020B0604020202020204" pitchFamily="34" charset="0"/>
                <a:cs typeface="Arial" panose="020B0604020202020204" pitchFamily="34" charset="0"/>
              </a:rPr>
              <a:t>, S., ... &amp; Batra, R. (2018). Many Labs 2: Investigating variation in replicability across samples and settings. </a:t>
            </a:r>
            <a:r>
              <a:rPr lang="en-US" sz="1200" b="0" i="1" dirty="0">
                <a:effectLst/>
                <a:latin typeface="Arial" panose="020B0604020202020204" pitchFamily="34" charset="0"/>
                <a:cs typeface="Arial" panose="020B0604020202020204" pitchFamily="34" charset="0"/>
              </a:rPr>
              <a:t>Advances in Methods and Practices in Psychological Science</a:t>
            </a:r>
            <a:r>
              <a:rPr lang="en-US" sz="1200" b="0" i="0" dirty="0">
                <a:effectLst/>
                <a:latin typeface="Arial" panose="020B0604020202020204" pitchFamily="34" charset="0"/>
                <a:cs typeface="Arial" panose="020B0604020202020204" pitchFamily="34" charset="0"/>
              </a:rPr>
              <a:t>, </a:t>
            </a:r>
            <a:r>
              <a:rPr lang="en-US" sz="1200" b="0" i="1" dirty="0">
                <a:effectLst/>
                <a:latin typeface="Arial" panose="020B0604020202020204" pitchFamily="34" charset="0"/>
                <a:cs typeface="Arial" panose="020B0604020202020204" pitchFamily="34" charset="0"/>
              </a:rPr>
              <a:t>1</a:t>
            </a:r>
            <a:r>
              <a:rPr lang="en-US" sz="1200" b="0" i="0" dirty="0">
                <a:effectLst/>
                <a:latin typeface="Arial" panose="020B0604020202020204" pitchFamily="34" charset="0"/>
                <a:cs typeface="Arial" panose="020B0604020202020204" pitchFamily="34" charset="0"/>
              </a:rPr>
              <a:t>(4), 443-490</a:t>
            </a:r>
            <a:br>
              <a:rPr lang="en-US" sz="1200" b="0" i="0" dirty="0">
                <a:effectLst/>
                <a:latin typeface="Arial" panose="020B0604020202020204" pitchFamily="34" charset="0"/>
                <a:cs typeface="Arial" panose="020B0604020202020204" pitchFamily="34" charset="0"/>
              </a:rPr>
            </a:br>
            <a:r>
              <a:rPr lang="en-US" sz="1200" b="0" i="0" dirty="0">
                <a:effectLst/>
                <a:latin typeface="Arial" panose="020B0604020202020204" pitchFamily="34" charset="0"/>
                <a:cs typeface="Arial" panose="020B0604020202020204" pitchFamily="34" charset="0"/>
              </a:rPr>
              <a:t>Ebersole, C. R., Atherton, O. E., PhD, Belanger, A. L., </a:t>
            </a:r>
            <a:r>
              <a:rPr lang="en-US" sz="1200" b="0" i="0" dirty="0" err="1">
                <a:effectLst/>
                <a:latin typeface="Arial" panose="020B0604020202020204" pitchFamily="34" charset="0"/>
                <a:cs typeface="Arial" panose="020B0604020202020204" pitchFamily="34" charset="0"/>
              </a:rPr>
              <a:t>Skulborstad</a:t>
            </a:r>
            <a:r>
              <a:rPr lang="en-US" sz="1200" b="0" i="0" dirty="0">
                <a:effectLst/>
                <a:latin typeface="Arial" panose="020B0604020202020204" pitchFamily="34" charset="0"/>
                <a:cs typeface="Arial" panose="020B0604020202020204" pitchFamily="34" charset="0"/>
              </a:rPr>
              <a:t>, H. M., Allen, J., Banks, J. B., … </a:t>
            </a:r>
            <a:r>
              <a:rPr lang="en-US" sz="1200" b="0" i="0" dirty="0" err="1">
                <a:effectLst/>
                <a:latin typeface="Arial" panose="020B0604020202020204" pitchFamily="34" charset="0"/>
                <a:cs typeface="Arial" panose="020B0604020202020204" pitchFamily="34" charset="0"/>
              </a:rPr>
              <a:t>Nosek</a:t>
            </a:r>
            <a:r>
              <a:rPr lang="en-US" sz="1200" b="0" i="0" dirty="0">
                <a:effectLst/>
                <a:latin typeface="Arial" panose="020B0604020202020204" pitchFamily="34" charset="0"/>
                <a:cs typeface="Arial" panose="020B0604020202020204" pitchFamily="34" charset="0"/>
              </a:rPr>
              <a:t>, B. A. (2016, August 17). Many Labs 3: Evaluating participant pool quality across the academic semester via replication. https://</a:t>
            </a:r>
            <a:r>
              <a:rPr lang="en-US" sz="1200" b="0" i="0" dirty="0" err="1">
                <a:effectLst/>
                <a:latin typeface="Arial" panose="020B0604020202020204" pitchFamily="34" charset="0"/>
                <a:cs typeface="Arial" panose="020B0604020202020204" pitchFamily="34" charset="0"/>
              </a:rPr>
              <a:t>doi.org</a:t>
            </a:r>
            <a:r>
              <a:rPr lang="en-US" sz="1200" b="0" i="0" dirty="0">
                <a:effectLst/>
                <a:latin typeface="Arial" panose="020B0604020202020204" pitchFamily="34" charset="0"/>
                <a:cs typeface="Arial" panose="020B0604020202020204" pitchFamily="34" charset="0"/>
              </a:rPr>
              <a:t>/10.31234/</a:t>
            </a:r>
            <a:r>
              <a:rPr lang="en-US" sz="1200" b="0" i="0" dirty="0" err="1">
                <a:effectLst/>
                <a:latin typeface="Arial" panose="020B0604020202020204" pitchFamily="34" charset="0"/>
                <a:cs typeface="Arial" panose="020B0604020202020204" pitchFamily="34" charset="0"/>
              </a:rPr>
              <a:t>osf.io</a:t>
            </a:r>
            <a:r>
              <a:rPr lang="en-US" sz="1200" b="0" i="0" dirty="0">
                <a:effectLst/>
                <a:latin typeface="Arial" panose="020B0604020202020204" pitchFamily="34" charset="0"/>
                <a:cs typeface="Arial" panose="020B0604020202020204" pitchFamily="34" charset="0"/>
              </a:rPr>
              <a:t>/q4emc.</a:t>
            </a:r>
            <a:br>
              <a:rPr lang="en-US" sz="1200" b="0" i="0" dirty="0">
                <a:effectLst/>
                <a:latin typeface="Arial" panose="020B0604020202020204" pitchFamily="34" charset="0"/>
                <a:cs typeface="Arial" panose="020B0604020202020204" pitchFamily="34" charset="0"/>
              </a:rPr>
            </a:br>
            <a:r>
              <a:rPr lang="en-US" sz="1200" b="0" i="0" dirty="0">
                <a:effectLst/>
                <a:latin typeface="Arial" panose="020B0604020202020204" pitchFamily="34" charset="0"/>
                <a:cs typeface="Arial" panose="020B0604020202020204" pitchFamily="34" charset="0"/>
              </a:rPr>
              <a:t>Camerer, C. F., </a:t>
            </a:r>
            <a:r>
              <a:rPr lang="en-US" sz="1200" b="0" i="0" dirty="0" err="1">
                <a:effectLst/>
                <a:latin typeface="Arial" panose="020B0604020202020204" pitchFamily="34" charset="0"/>
                <a:cs typeface="Arial" panose="020B0604020202020204" pitchFamily="34" charset="0"/>
              </a:rPr>
              <a:t>Dreber</a:t>
            </a:r>
            <a:r>
              <a:rPr lang="en-US" sz="1200" b="0" i="0" dirty="0">
                <a:effectLst/>
                <a:latin typeface="Arial" panose="020B0604020202020204" pitchFamily="34" charset="0"/>
                <a:cs typeface="Arial" panose="020B0604020202020204" pitchFamily="34" charset="0"/>
              </a:rPr>
              <a:t>, A., </a:t>
            </a:r>
            <a:r>
              <a:rPr lang="en-US" sz="1200" b="0" i="0" dirty="0" err="1">
                <a:effectLst/>
                <a:latin typeface="Arial" panose="020B0604020202020204" pitchFamily="34" charset="0"/>
                <a:cs typeface="Arial" panose="020B0604020202020204" pitchFamily="34" charset="0"/>
              </a:rPr>
              <a:t>Holzmeister</a:t>
            </a:r>
            <a:r>
              <a:rPr lang="en-US" sz="1200" b="0" i="0" dirty="0">
                <a:effectLst/>
                <a:latin typeface="Arial" panose="020B0604020202020204" pitchFamily="34" charset="0"/>
                <a:cs typeface="Arial" panose="020B0604020202020204" pitchFamily="34" charset="0"/>
              </a:rPr>
              <a:t>, F., Ho, T. H., Huber, J., </a:t>
            </a:r>
            <a:r>
              <a:rPr lang="en-US" sz="1200" b="0" i="0" dirty="0" err="1">
                <a:effectLst/>
                <a:latin typeface="Arial" panose="020B0604020202020204" pitchFamily="34" charset="0"/>
                <a:cs typeface="Arial" panose="020B0604020202020204" pitchFamily="34" charset="0"/>
              </a:rPr>
              <a:t>Johannesson</a:t>
            </a:r>
            <a:r>
              <a:rPr lang="en-US" sz="1200" b="0" i="0" dirty="0">
                <a:effectLst/>
                <a:latin typeface="Arial" panose="020B0604020202020204" pitchFamily="34" charset="0"/>
                <a:cs typeface="Arial" panose="020B0604020202020204" pitchFamily="34" charset="0"/>
              </a:rPr>
              <a:t>, M., ... &amp; Wu, H. (2018). Evaluating the replicability of social science experiments in Nature and Science between 2010 and 2015. Nature Human </a:t>
            </a:r>
            <a:r>
              <a:rPr lang="en-US" sz="1200" b="0" i="0" dirty="0" err="1">
                <a:effectLst/>
                <a:latin typeface="Arial" panose="020B0604020202020204" pitchFamily="34" charset="0"/>
                <a:cs typeface="Arial" panose="020B0604020202020204" pitchFamily="34" charset="0"/>
              </a:rPr>
              <a:t>Behaviour</a:t>
            </a:r>
            <a:r>
              <a:rPr lang="en-US" sz="1200" b="0" i="0" dirty="0">
                <a:effectLst/>
                <a:latin typeface="Arial" panose="020B0604020202020204" pitchFamily="34" charset="0"/>
                <a:cs typeface="Arial" panose="020B0604020202020204" pitchFamily="34" charset="0"/>
              </a:rPr>
              <a:t>, 2(9), 637-644.</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7050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FC94-E0E1-A4D3-6883-A13940459F81}"/>
              </a:ext>
            </a:extLst>
          </p:cNvPr>
          <p:cNvSpPr>
            <a:spLocks noGrp="1"/>
          </p:cNvSpPr>
          <p:nvPr>
            <p:ph type="title"/>
          </p:nvPr>
        </p:nvSpPr>
        <p:spPr/>
        <p:txBody>
          <a:bodyPr/>
          <a:lstStyle/>
          <a:p>
            <a:r>
              <a:rPr lang="en-US" dirty="0"/>
              <a:t>Factors resulting in the reproducibility crisis</a:t>
            </a:r>
          </a:p>
        </p:txBody>
      </p:sp>
      <p:sp>
        <p:nvSpPr>
          <p:cNvPr id="3" name="Content Placeholder 2">
            <a:extLst>
              <a:ext uri="{FF2B5EF4-FFF2-40B4-BE49-F238E27FC236}">
                <a16:creationId xmlns:a16="http://schemas.microsoft.com/office/drawing/2014/main" id="{87AB86C7-FD0C-18E5-1D97-EB578B49A695}"/>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4CA5B13C-32D3-12F1-ABEC-62D3D670C972}"/>
              </a:ext>
            </a:extLst>
          </p:cNvPr>
          <p:cNvSpPr txBox="1"/>
          <p:nvPr/>
        </p:nvSpPr>
        <p:spPr>
          <a:xfrm>
            <a:off x="2122714" y="1446371"/>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Insufficient sample sizes / statistical power</a:t>
            </a:r>
          </a:p>
        </p:txBody>
      </p:sp>
    </p:spTree>
    <p:extLst>
      <p:ext uri="{BB962C8B-B14F-4D97-AF65-F5344CB8AC3E}">
        <p14:creationId xmlns:p14="http://schemas.microsoft.com/office/powerpoint/2010/main" val="153186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B388-F830-6544-9A87-74EB36999867}"/>
              </a:ext>
            </a:extLst>
          </p:cNvPr>
          <p:cNvSpPr>
            <a:spLocks noGrp="1"/>
          </p:cNvSpPr>
          <p:nvPr>
            <p:ph type="title"/>
          </p:nvPr>
        </p:nvSpPr>
        <p:spPr>
          <a:xfrm>
            <a:off x="0" y="0"/>
            <a:ext cx="10515600" cy="1325563"/>
          </a:xfrm>
        </p:spPr>
        <p:txBody>
          <a:bodyPr/>
          <a:lstStyle/>
          <a:p>
            <a:r>
              <a:rPr lang="en-US" dirty="0">
                <a:cs typeface="Arial" panose="020B0604020202020204" pitchFamily="34" charset="0"/>
              </a:rPr>
              <a:t>Statistical power</a:t>
            </a:r>
          </a:p>
        </p:txBody>
      </p:sp>
      <p:sp>
        <p:nvSpPr>
          <p:cNvPr id="3" name="Content Placeholder 2">
            <a:extLst>
              <a:ext uri="{FF2B5EF4-FFF2-40B4-BE49-F238E27FC236}">
                <a16:creationId xmlns:a16="http://schemas.microsoft.com/office/drawing/2014/main" id="{A73A20EE-13CA-D84C-A85E-0345209ABD2D}"/>
              </a:ext>
            </a:extLst>
          </p:cNvPr>
          <p:cNvSpPr>
            <a:spLocks noGrp="1"/>
          </p:cNvSpPr>
          <p:nvPr>
            <p:ph idx="1"/>
          </p:nvPr>
        </p:nvSpPr>
        <p:spPr>
          <a:xfrm>
            <a:off x="0" y="1460500"/>
            <a:ext cx="11277600" cy="4351338"/>
          </a:xfrm>
        </p:spPr>
        <p:txBody>
          <a:bodyPr/>
          <a:lstStyle/>
          <a:p>
            <a:r>
              <a:rPr lang="en-US" dirty="0">
                <a:cs typeface="Arial" panose="020B0604020202020204" pitchFamily="34" charset="0"/>
              </a:rPr>
              <a:t>The probability of rejecting the null given there is a true effect</a:t>
            </a:r>
          </a:p>
          <a:p>
            <a:pPr lvl="1"/>
            <a:r>
              <a:rPr lang="en-US" i="1" dirty="0">
                <a:cs typeface="Arial" panose="020B0604020202020204" pitchFamily="34" charset="0"/>
              </a:rPr>
              <a:t>p(</a:t>
            </a:r>
            <a:r>
              <a:rPr lang="en-US" dirty="0">
                <a:cs typeface="Arial" panose="020B0604020202020204" pitchFamily="34" charset="0"/>
              </a:rPr>
              <a:t>significant result | true effect)</a:t>
            </a:r>
          </a:p>
          <a:p>
            <a:pPr lvl="1"/>
            <a:endParaRPr lang="en-US" dirty="0">
              <a:cs typeface="Arial" panose="020B0604020202020204" pitchFamily="34" charset="0"/>
            </a:endParaRPr>
          </a:p>
          <a:p>
            <a:r>
              <a:rPr lang="en-US" dirty="0">
                <a:cs typeface="Arial" panose="020B0604020202020204" pitchFamily="34" charset="0"/>
              </a:rPr>
              <a:t>Also, the inverse probability of making a Type II error (false negative)</a:t>
            </a:r>
          </a:p>
          <a:p>
            <a:pPr lvl="1"/>
            <a:endParaRPr lang="en-US" i="1" dirty="0">
              <a:cs typeface="Arial" panose="020B0604020202020204" pitchFamily="34" charset="0"/>
            </a:endParaRPr>
          </a:p>
          <a:p>
            <a:r>
              <a:rPr lang="en-US" dirty="0">
                <a:cs typeface="Arial" panose="020B0604020202020204" pitchFamily="34" charset="0"/>
              </a:rPr>
              <a:t>But note that this is not the </a:t>
            </a:r>
            <a:r>
              <a:rPr lang="en-US" b="1" dirty="0">
                <a:cs typeface="Arial" panose="020B0604020202020204" pitchFamily="34" charset="0"/>
              </a:rPr>
              <a:t>positive predictive value </a:t>
            </a:r>
          </a:p>
          <a:p>
            <a:pPr lvl="1"/>
            <a:r>
              <a:rPr lang="en-US" dirty="0">
                <a:cs typeface="Arial" panose="020B0604020202020204" pitchFamily="34" charset="0"/>
              </a:rPr>
              <a:t>Statistical power does not equal the </a:t>
            </a:r>
            <a:r>
              <a:rPr lang="en-US" b="1" i="1" dirty="0">
                <a:cs typeface="Arial" panose="020B0604020202020204" pitchFamily="34" charset="0"/>
              </a:rPr>
              <a:t>p</a:t>
            </a:r>
            <a:r>
              <a:rPr lang="en-US" b="1" dirty="0">
                <a:cs typeface="Arial" panose="020B0604020202020204" pitchFamily="34" charset="0"/>
              </a:rPr>
              <a:t>(true effect | significant result)</a:t>
            </a:r>
          </a:p>
        </p:txBody>
      </p:sp>
    </p:spTree>
    <p:extLst>
      <p:ext uri="{BB962C8B-B14F-4D97-AF65-F5344CB8AC3E}">
        <p14:creationId xmlns:p14="http://schemas.microsoft.com/office/powerpoint/2010/main" val="691237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261675-196C-E846-B6D6-9A60FFAC6C72}"/>
              </a:ext>
            </a:extLst>
          </p:cNvPr>
          <p:cNvSpPr/>
          <p:nvPr/>
        </p:nvSpPr>
        <p:spPr>
          <a:xfrm>
            <a:off x="0" y="6294051"/>
            <a:ext cx="11988800" cy="584775"/>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Figure from Button, K. S., Ioannidis, J. P., </a:t>
            </a:r>
            <a:r>
              <a:rPr lang="en-US" sz="1600" dirty="0" err="1">
                <a:latin typeface="Arial" panose="020B0604020202020204" pitchFamily="34" charset="0"/>
                <a:cs typeface="Arial" panose="020B0604020202020204" pitchFamily="34" charset="0"/>
              </a:rPr>
              <a:t>Mokrysz</a:t>
            </a:r>
            <a:r>
              <a:rPr lang="en-US" sz="1600" dirty="0">
                <a:latin typeface="Arial" panose="020B0604020202020204" pitchFamily="34" charset="0"/>
                <a:cs typeface="Arial" panose="020B0604020202020204" pitchFamily="34" charset="0"/>
              </a:rPr>
              <a:t>, C., </a:t>
            </a:r>
            <a:r>
              <a:rPr lang="en-US" sz="1600" dirty="0" err="1">
                <a:latin typeface="Arial" panose="020B0604020202020204" pitchFamily="34" charset="0"/>
                <a:cs typeface="Arial" panose="020B0604020202020204" pitchFamily="34" charset="0"/>
              </a:rPr>
              <a:t>Nosek</a:t>
            </a:r>
            <a:r>
              <a:rPr lang="en-US" sz="1600" dirty="0">
                <a:latin typeface="Arial" panose="020B0604020202020204" pitchFamily="34" charset="0"/>
                <a:cs typeface="Arial" panose="020B0604020202020204" pitchFamily="34" charset="0"/>
              </a:rPr>
              <a:t>, B. A., Flint, J., Robinson, E. S., &amp; </a:t>
            </a:r>
            <a:r>
              <a:rPr lang="en-US" sz="1600" dirty="0" err="1">
                <a:latin typeface="Arial" panose="020B0604020202020204" pitchFamily="34" charset="0"/>
                <a:cs typeface="Arial" panose="020B0604020202020204" pitchFamily="34" charset="0"/>
              </a:rPr>
              <a:t>Munafò</a:t>
            </a:r>
            <a:r>
              <a:rPr lang="en-US" sz="1600" dirty="0">
                <a:latin typeface="Arial" panose="020B0604020202020204" pitchFamily="34" charset="0"/>
                <a:cs typeface="Arial" panose="020B0604020202020204" pitchFamily="34" charset="0"/>
              </a:rPr>
              <a:t>, M. R. (2013). Power failure: why small sample size undermines the reliability of neuroscience. Nature reviews neuroscience, 14(5), 365-376.</a:t>
            </a:r>
          </a:p>
        </p:txBody>
      </p:sp>
      <p:sp>
        <p:nvSpPr>
          <p:cNvPr id="3" name="TextBox 2">
            <a:extLst>
              <a:ext uri="{FF2B5EF4-FFF2-40B4-BE49-F238E27FC236}">
                <a16:creationId xmlns:a16="http://schemas.microsoft.com/office/drawing/2014/main" id="{C3196978-B54C-4636-BA72-E3FDA3BCD55C}"/>
              </a:ext>
            </a:extLst>
          </p:cNvPr>
          <p:cNvSpPr txBox="1"/>
          <p:nvPr/>
        </p:nvSpPr>
        <p:spPr>
          <a:xfrm>
            <a:off x="6560851" y="5708097"/>
            <a:ext cx="4843417" cy="461665"/>
          </a:xfrm>
          <a:prstGeom prst="rect">
            <a:avLst/>
          </a:prstGeom>
          <a:solidFill>
            <a:schemeClr val="bg1"/>
          </a:solidFill>
          <a:ln w="38100">
            <a:solidFill>
              <a:schemeClr val="tx1"/>
            </a:solidFill>
          </a:ln>
        </p:spPr>
        <p:txBody>
          <a:bodyPr wrap="square" rtlCol="0">
            <a:spAutoFit/>
          </a:bodyPr>
          <a:lstStyle/>
          <a:p>
            <a:pPr algn="ctr"/>
            <a:r>
              <a:rPr lang="en-US" sz="2400" b="1" dirty="0">
                <a:latin typeface="Avenir Book" panose="02000503020000020003" pitchFamily="2" charset="0"/>
              </a:rPr>
              <a:t>Likelihood of a ‘true’ relationship</a:t>
            </a:r>
          </a:p>
        </p:txBody>
      </p:sp>
      <p:pic>
        <p:nvPicPr>
          <p:cNvPr id="9" name="Picture 8" descr="A picture containing logo&#10;&#10;Description automatically generated">
            <a:extLst>
              <a:ext uri="{FF2B5EF4-FFF2-40B4-BE49-F238E27FC236}">
                <a16:creationId xmlns:a16="http://schemas.microsoft.com/office/drawing/2014/main" id="{5008AC4C-A63E-8482-96A1-1A29E46AA8DF}"/>
              </a:ext>
            </a:extLst>
          </p:cNvPr>
          <p:cNvPicPr>
            <a:picLocks noChangeAspect="1"/>
          </p:cNvPicPr>
          <p:nvPr/>
        </p:nvPicPr>
        <p:blipFill rotWithShape="1">
          <a:blip r:embed="rId2"/>
          <a:srcRect r="10952"/>
          <a:stretch/>
        </p:blipFill>
        <p:spPr>
          <a:xfrm>
            <a:off x="0" y="39189"/>
            <a:ext cx="12189537" cy="1825171"/>
          </a:xfrm>
          <a:prstGeom prst="rect">
            <a:avLst/>
          </a:prstGeom>
        </p:spPr>
      </p:pic>
      <p:pic>
        <p:nvPicPr>
          <p:cNvPr id="4" name="Content Placeholder 7" descr="Chart, diagram&#10;&#10;Description automatically generated">
            <a:extLst>
              <a:ext uri="{FF2B5EF4-FFF2-40B4-BE49-F238E27FC236}">
                <a16:creationId xmlns:a16="http://schemas.microsoft.com/office/drawing/2014/main" id="{18DC7195-8B13-484B-8558-704229AE9CE4}"/>
              </a:ext>
            </a:extLst>
          </p:cNvPr>
          <p:cNvPicPr>
            <a:picLocks noGrp="1" noChangeAspect="1"/>
          </p:cNvPicPr>
          <p:nvPr>
            <p:ph idx="1"/>
          </p:nvPr>
        </p:nvPicPr>
        <p:blipFill rotWithShape="1">
          <a:blip r:embed="rId3"/>
          <a:srcRect b="14728"/>
          <a:stretch/>
        </p:blipFill>
        <p:spPr>
          <a:xfrm>
            <a:off x="3343768" y="1319230"/>
            <a:ext cx="5504464" cy="4346075"/>
          </a:xfrm>
        </p:spPr>
      </p:pic>
      <p:sp>
        <p:nvSpPr>
          <p:cNvPr id="6" name="TextBox 5">
            <a:extLst>
              <a:ext uri="{FF2B5EF4-FFF2-40B4-BE49-F238E27FC236}">
                <a16:creationId xmlns:a16="http://schemas.microsoft.com/office/drawing/2014/main" id="{40BF9E17-AB65-DA6B-9A86-7183ED8281E3}"/>
              </a:ext>
            </a:extLst>
          </p:cNvPr>
          <p:cNvSpPr txBox="1"/>
          <p:nvPr/>
        </p:nvSpPr>
        <p:spPr>
          <a:xfrm>
            <a:off x="91440" y="4460685"/>
            <a:ext cx="3827417" cy="400110"/>
          </a:xfrm>
          <a:prstGeom prst="rect">
            <a:avLst/>
          </a:prstGeom>
          <a:solidFill>
            <a:schemeClr val="bg1"/>
          </a:solidFill>
          <a:ln w="38100">
            <a:solidFill>
              <a:schemeClr val="tx1"/>
            </a:solidFill>
          </a:ln>
        </p:spPr>
        <p:txBody>
          <a:bodyPr wrap="square" rtlCol="0">
            <a:spAutoFit/>
          </a:bodyPr>
          <a:lstStyle/>
          <a:p>
            <a:pPr algn="ctr"/>
            <a:r>
              <a:rPr lang="en-US" sz="2000" b="1" dirty="0">
                <a:latin typeface="Avenir Book" panose="02000503020000020003" pitchFamily="2" charset="0"/>
              </a:rPr>
              <a:t>p(true effect | significant result)</a:t>
            </a:r>
          </a:p>
        </p:txBody>
      </p:sp>
    </p:spTree>
    <p:extLst>
      <p:ext uri="{BB962C8B-B14F-4D97-AF65-F5344CB8AC3E}">
        <p14:creationId xmlns:p14="http://schemas.microsoft.com/office/powerpoint/2010/main" val="166546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3A9E7-1439-1E45-9965-261CA6C8D34A}"/>
              </a:ext>
            </a:extLst>
          </p:cNvPr>
          <p:cNvSpPr>
            <a:spLocks noGrp="1"/>
          </p:cNvSpPr>
          <p:nvPr>
            <p:ph type="title"/>
          </p:nvPr>
        </p:nvSpPr>
        <p:spPr>
          <a:xfrm>
            <a:off x="0" y="0"/>
            <a:ext cx="10515600" cy="1325563"/>
          </a:xfrm>
        </p:spPr>
        <p:txBody>
          <a:bodyPr/>
          <a:lstStyle/>
          <a:p>
            <a:r>
              <a:rPr lang="en-US" dirty="0">
                <a:cs typeface="Arial" panose="020B0604020202020204" pitchFamily="34" charset="0"/>
              </a:rPr>
              <a:t>And what has statistical power been?</a:t>
            </a:r>
          </a:p>
        </p:txBody>
      </p:sp>
      <p:sp>
        <p:nvSpPr>
          <p:cNvPr id="3" name="Content Placeholder 2">
            <a:extLst>
              <a:ext uri="{FF2B5EF4-FFF2-40B4-BE49-F238E27FC236}">
                <a16:creationId xmlns:a16="http://schemas.microsoft.com/office/drawing/2014/main" id="{2FF8FA48-4FCD-C244-A9F3-F122FDBD81DE}"/>
              </a:ext>
            </a:extLst>
          </p:cNvPr>
          <p:cNvSpPr>
            <a:spLocks noGrp="1"/>
          </p:cNvSpPr>
          <p:nvPr>
            <p:ph idx="1"/>
          </p:nvPr>
        </p:nvSpPr>
        <p:spPr>
          <a:xfrm>
            <a:off x="-1" y="1362495"/>
            <a:ext cx="12061371" cy="4133009"/>
          </a:xfrm>
        </p:spPr>
        <p:txBody>
          <a:bodyPr/>
          <a:lstStyle/>
          <a:p>
            <a:r>
              <a:rPr lang="en-US" dirty="0">
                <a:solidFill>
                  <a:srgbClr val="800001"/>
                </a:solidFill>
                <a:cs typeface="Arial" panose="020B0604020202020204" pitchFamily="34" charset="0"/>
              </a:rPr>
              <a:t>~24% </a:t>
            </a:r>
            <a:r>
              <a:rPr lang="en-US" dirty="0">
                <a:cs typeface="Arial" panose="020B0604020202020204" pitchFamily="34" charset="0"/>
              </a:rPr>
              <a:t>across science in the past 60 years (</a:t>
            </a:r>
            <a:r>
              <a:rPr lang="en-US" dirty="0" err="1">
                <a:cs typeface="Arial" panose="020B0604020202020204" pitchFamily="34" charset="0"/>
              </a:rPr>
              <a:t>Smaldino</a:t>
            </a:r>
            <a:r>
              <a:rPr lang="en-US" dirty="0">
                <a:cs typeface="Arial" panose="020B0604020202020204" pitchFamily="34" charset="0"/>
              </a:rPr>
              <a:t> &amp; </a:t>
            </a:r>
            <a:r>
              <a:rPr lang="en-US" dirty="0" err="1">
                <a:cs typeface="Arial" panose="020B0604020202020204" pitchFamily="34" charset="0"/>
              </a:rPr>
              <a:t>McElreath</a:t>
            </a:r>
            <a:r>
              <a:rPr lang="en-US" dirty="0">
                <a:cs typeface="Arial" panose="020B0604020202020204" pitchFamily="34" charset="0"/>
              </a:rPr>
              <a:t>, 2016)</a:t>
            </a:r>
          </a:p>
          <a:p>
            <a:r>
              <a:rPr lang="en-US" dirty="0">
                <a:solidFill>
                  <a:srgbClr val="800001"/>
                </a:solidFill>
                <a:cs typeface="Arial" panose="020B0604020202020204" pitchFamily="34" charset="0"/>
              </a:rPr>
              <a:t>~8-31% </a:t>
            </a:r>
            <a:r>
              <a:rPr lang="en-US" dirty="0">
                <a:cs typeface="Arial" panose="020B0604020202020204" pitchFamily="34" charset="0"/>
              </a:rPr>
              <a:t>across neuroscience disciplines (Button et al., 2013)</a:t>
            </a:r>
          </a:p>
          <a:p>
            <a:r>
              <a:rPr lang="en-US" dirty="0">
                <a:solidFill>
                  <a:srgbClr val="800001"/>
                </a:solidFill>
                <a:cs typeface="Arial" panose="020B0604020202020204" pitchFamily="34" charset="0"/>
              </a:rPr>
              <a:t>~36% </a:t>
            </a:r>
            <a:r>
              <a:rPr lang="en-US" dirty="0">
                <a:cs typeface="Arial" panose="020B0604020202020204" pitchFamily="34" charset="0"/>
              </a:rPr>
              <a:t>across all areas of psychological research (Stanley, Carter &amp; </a:t>
            </a:r>
            <a:r>
              <a:rPr lang="en-US" dirty="0" err="1">
                <a:cs typeface="Arial" panose="020B0604020202020204" pitchFamily="34" charset="0"/>
              </a:rPr>
              <a:t>Doucouliagos</a:t>
            </a:r>
            <a:r>
              <a:rPr lang="en-US" dirty="0">
                <a:cs typeface="Arial" panose="020B0604020202020204" pitchFamily="34" charset="0"/>
              </a:rPr>
              <a:t>, 2018)</a:t>
            </a:r>
          </a:p>
          <a:p>
            <a:r>
              <a:rPr lang="en-US" dirty="0">
                <a:solidFill>
                  <a:srgbClr val="800001"/>
                </a:solidFill>
                <a:cs typeface="Arial" panose="020B0604020202020204" pitchFamily="34" charset="0"/>
              </a:rPr>
              <a:t>~44% </a:t>
            </a:r>
            <a:r>
              <a:rPr lang="en-US" dirty="0">
                <a:cs typeface="Arial" panose="020B0604020202020204" pitchFamily="34" charset="0"/>
              </a:rPr>
              <a:t>for medium sized effects in psychology and cognitive neuroscience literature (</a:t>
            </a:r>
            <a:r>
              <a:rPr lang="en-US" dirty="0" err="1">
                <a:cs typeface="Arial" panose="020B0604020202020204" pitchFamily="34" charset="0"/>
              </a:rPr>
              <a:t>Szucs</a:t>
            </a:r>
            <a:r>
              <a:rPr lang="en-US" dirty="0">
                <a:cs typeface="Arial" panose="020B0604020202020204" pitchFamily="34" charset="0"/>
              </a:rPr>
              <a:t> &amp; Ioannidis, 2017)</a:t>
            </a:r>
          </a:p>
          <a:p>
            <a:pPr marL="457200" lvl="1" indent="0">
              <a:buNone/>
            </a:pPr>
            <a:endParaRPr lang="en-US" dirty="0">
              <a:cs typeface="Arial" panose="020B0604020202020204" pitchFamily="34" charset="0"/>
            </a:endParaRPr>
          </a:p>
        </p:txBody>
      </p:sp>
      <p:sp>
        <p:nvSpPr>
          <p:cNvPr id="6" name="Rectangle 5">
            <a:extLst>
              <a:ext uri="{FF2B5EF4-FFF2-40B4-BE49-F238E27FC236}">
                <a16:creationId xmlns:a16="http://schemas.microsoft.com/office/drawing/2014/main" id="{B300E7B3-B9F3-C34A-B008-9878DE6F0B24}"/>
              </a:ext>
            </a:extLst>
          </p:cNvPr>
          <p:cNvSpPr/>
          <p:nvPr/>
        </p:nvSpPr>
        <p:spPr>
          <a:xfrm>
            <a:off x="-1" y="5252430"/>
            <a:ext cx="11988800" cy="1815882"/>
          </a:xfrm>
          <a:prstGeom prst="rect">
            <a:avLst/>
          </a:prstGeom>
        </p:spPr>
        <p:txBody>
          <a:bodyPr wrap="square">
            <a:spAutoFit/>
          </a:bodyPr>
          <a:lstStyle/>
          <a:p>
            <a:r>
              <a:rPr lang="en-US" sz="1400" dirty="0" err="1">
                <a:latin typeface="Arial" panose="020B0604020202020204" pitchFamily="34" charset="0"/>
                <a:cs typeface="Arial" panose="020B0604020202020204" pitchFamily="34" charset="0"/>
              </a:rPr>
              <a:t>Smaldino</a:t>
            </a:r>
            <a:r>
              <a:rPr lang="en-US" sz="1400" dirty="0">
                <a:latin typeface="Arial" panose="020B0604020202020204" pitchFamily="34" charset="0"/>
                <a:cs typeface="Arial" panose="020B0604020202020204" pitchFamily="34" charset="0"/>
              </a:rPr>
              <a:t>, P. E., &amp; </a:t>
            </a:r>
            <a:r>
              <a:rPr lang="en-US" sz="1400" dirty="0" err="1">
                <a:latin typeface="Arial" panose="020B0604020202020204" pitchFamily="34" charset="0"/>
                <a:cs typeface="Arial" panose="020B0604020202020204" pitchFamily="34" charset="0"/>
              </a:rPr>
              <a:t>McElreath</a:t>
            </a:r>
            <a:r>
              <a:rPr lang="en-US" sz="1400" dirty="0">
                <a:latin typeface="Arial" panose="020B0604020202020204" pitchFamily="34" charset="0"/>
                <a:cs typeface="Arial" panose="020B0604020202020204" pitchFamily="34" charset="0"/>
              </a:rPr>
              <a:t>, R. (2016). The natural selection of bad science. </a:t>
            </a:r>
            <a:r>
              <a:rPr lang="en-US" sz="1400" i="1" dirty="0">
                <a:latin typeface="Arial" panose="020B0604020202020204" pitchFamily="34" charset="0"/>
                <a:cs typeface="Arial" panose="020B0604020202020204" pitchFamily="34" charset="0"/>
              </a:rPr>
              <a:t>Royal Society open science</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3</a:t>
            </a:r>
            <a:r>
              <a:rPr lang="en-US" sz="1400" dirty="0">
                <a:latin typeface="Arial" panose="020B0604020202020204" pitchFamily="34" charset="0"/>
                <a:cs typeface="Arial" panose="020B0604020202020204" pitchFamily="34" charset="0"/>
              </a:rPr>
              <a:t>(9), 160384.</a:t>
            </a:r>
          </a:p>
          <a:p>
            <a:r>
              <a:rPr lang="en-US" sz="1400" dirty="0">
                <a:latin typeface="Arial" panose="020B0604020202020204" pitchFamily="34" charset="0"/>
                <a:cs typeface="Arial" panose="020B0604020202020204" pitchFamily="34" charset="0"/>
              </a:rPr>
              <a:t>Button, K. S., Ioannidis, J. P., </a:t>
            </a:r>
            <a:r>
              <a:rPr lang="en-US" sz="1400" dirty="0" err="1">
                <a:latin typeface="Arial" panose="020B0604020202020204" pitchFamily="34" charset="0"/>
                <a:cs typeface="Arial" panose="020B0604020202020204" pitchFamily="34" charset="0"/>
              </a:rPr>
              <a:t>Mokrysz</a:t>
            </a:r>
            <a:r>
              <a:rPr lang="en-US" sz="1400" dirty="0">
                <a:latin typeface="Arial" panose="020B0604020202020204" pitchFamily="34" charset="0"/>
                <a:cs typeface="Arial" panose="020B0604020202020204" pitchFamily="34" charset="0"/>
              </a:rPr>
              <a:t>, C., </a:t>
            </a:r>
            <a:r>
              <a:rPr lang="en-US" sz="1400" dirty="0" err="1">
                <a:latin typeface="Arial" panose="020B0604020202020204" pitchFamily="34" charset="0"/>
                <a:cs typeface="Arial" panose="020B0604020202020204" pitchFamily="34" charset="0"/>
              </a:rPr>
              <a:t>Nosek</a:t>
            </a:r>
            <a:r>
              <a:rPr lang="en-US" sz="1400" dirty="0">
                <a:latin typeface="Arial" panose="020B0604020202020204" pitchFamily="34" charset="0"/>
                <a:cs typeface="Arial" panose="020B0604020202020204" pitchFamily="34" charset="0"/>
              </a:rPr>
              <a:t>, B. A., Flint, J., Robinson, E. S., &amp; </a:t>
            </a:r>
            <a:r>
              <a:rPr lang="en-US" sz="1400" dirty="0" err="1">
                <a:latin typeface="Arial" panose="020B0604020202020204" pitchFamily="34" charset="0"/>
                <a:cs typeface="Arial" panose="020B0604020202020204" pitchFamily="34" charset="0"/>
              </a:rPr>
              <a:t>Munafò</a:t>
            </a:r>
            <a:r>
              <a:rPr lang="en-US" sz="1400" dirty="0">
                <a:latin typeface="Arial" panose="020B0604020202020204" pitchFamily="34" charset="0"/>
                <a:cs typeface="Arial" panose="020B0604020202020204" pitchFamily="34" charset="0"/>
              </a:rPr>
              <a:t>, M. R. (2013). Power failure: why small sample size undermines the reliability of neuroscience. Nature reviews neuroscience, 14(5), 365-376.</a:t>
            </a:r>
          </a:p>
          <a:p>
            <a:r>
              <a:rPr lang="en-US" sz="1400" dirty="0">
                <a:latin typeface="Arial" panose="020B0604020202020204" pitchFamily="34" charset="0"/>
                <a:cs typeface="Arial" panose="020B0604020202020204" pitchFamily="34" charset="0"/>
              </a:rPr>
              <a:t>Stanley, T. D., Carter, E. C., &amp; </a:t>
            </a:r>
            <a:r>
              <a:rPr lang="en-US" sz="1400" dirty="0" err="1">
                <a:latin typeface="Arial" panose="020B0604020202020204" pitchFamily="34" charset="0"/>
                <a:cs typeface="Arial" panose="020B0604020202020204" pitchFamily="34" charset="0"/>
              </a:rPr>
              <a:t>Doucouliagos</a:t>
            </a:r>
            <a:r>
              <a:rPr lang="en-US" sz="1400" dirty="0">
                <a:latin typeface="Arial" panose="020B0604020202020204" pitchFamily="34" charset="0"/>
                <a:cs typeface="Arial" panose="020B0604020202020204" pitchFamily="34" charset="0"/>
              </a:rPr>
              <a:t>, H. (2018). What meta-analyses reveal about the replicability of psychological research. Psychological bulletin, 144(12), 1325.</a:t>
            </a:r>
          </a:p>
          <a:p>
            <a:r>
              <a:rPr lang="en-US" sz="1400" dirty="0" err="1">
                <a:latin typeface="Arial" panose="020B0604020202020204" pitchFamily="34" charset="0"/>
                <a:cs typeface="Arial" panose="020B0604020202020204" pitchFamily="34" charset="0"/>
              </a:rPr>
              <a:t>Szucs</a:t>
            </a:r>
            <a:r>
              <a:rPr lang="en-US" sz="1400" dirty="0">
                <a:latin typeface="Arial" panose="020B0604020202020204" pitchFamily="34" charset="0"/>
                <a:cs typeface="Arial" panose="020B0604020202020204" pitchFamily="34" charset="0"/>
              </a:rPr>
              <a:t>, D., &amp; Ioannidis, J. P. (2017). Empirical assessment of published effect sizes and power in the recent cognitive neuroscience and psychology literature. </a:t>
            </a:r>
            <a:r>
              <a:rPr lang="en-US" sz="1400" dirty="0" err="1">
                <a:latin typeface="Arial" panose="020B0604020202020204" pitchFamily="34" charset="0"/>
                <a:cs typeface="Arial" panose="020B0604020202020204" pitchFamily="34" charset="0"/>
              </a:rPr>
              <a:t>PLoS</a:t>
            </a:r>
            <a:r>
              <a:rPr lang="en-US" sz="1400" dirty="0">
                <a:latin typeface="Arial" panose="020B0604020202020204" pitchFamily="34" charset="0"/>
                <a:cs typeface="Arial" panose="020B0604020202020204" pitchFamily="34" charset="0"/>
              </a:rPr>
              <a:t> biology, 15(3), e2000797.</a:t>
            </a: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194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F170B6-13C2-E6BD-0D0E-C5E8B182D902}"/>
              </a:ext>
            </a:extLst>
          </p:cNvPr>
          <p:cNvPicPr>
            <a:picLocks noGrp="1" noChangeAspect="1"/>
          </p:cNvPicPr>
          <p:nvPr>
            <p:ph idx="1"/>
          </p:nvPr>
        </p:nvPicPr>
        <p:blipFill rotWithShape="1">
          <a:blip r:embed="rId2"/>
          <a:srcRect l="21366" t="6580" r="14853" b="45584"/>
          <a:stretch/>
        </p:blipFill>
        <p:spPr>
          <a:xfrm>
            <a:off x="5053584" y="2386584"/>
            <a:ext cx="2084832" cy="2084832"/>
          </a:xfrm>
          <a:prstGeom prst="ellipse">
            <a:avLst/>
          </a:prstGeom>
        </p:spPr>
      </p:pic>
      <p:pic>
        <p:nvPicPr>
          <p:cNvPr id="7" name="Graphic 6">
            <a:extLst>
              <a:ext uri="{FF2B5EF4-FFF2-40B4-BE49-F238E27FC236}">
                <a16:creationId xmlns:a16="http://schemas.microsoft.com/office/drawing/2014/main" id="{88BFB334-EA0C-F72A-0047-1F049F0D2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5219" y="94280"/>
            <a:ext cx="1545085" cy="1504913"/>
          </a:xfrm>
          <a:prstGeom prst="rect">
            <a:avLst/>
          </a:prstGeom>
        </p:spPr>
      </p:pic>
      <p:pic>
        <p:nvPicPr>
          <p:cNvPr id="11" name="Graphic 10">
            <a:extLst>
              <a:ext uri="{FF2B5EF4-FFF2-40B4-BE49-F238E27FC236}">
                <a16:creationId xmlns:a16="http://schemas.microsoft.com/office/drawing/2014/main" id="{852F25EB-41E4-38D2-777C-6C098FD3D0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2332" y="3252849"/>
            <a:ext cx="3206323" cy="1199488"/>
          </a:xfrm>
          <a:prstGeom prst="rect">
            <a:avLst/>
          </a:prstGeom>
        </p:spPr>
      </p:pic>
      <p:pic>
        <p:nvPicPr>
          <p:cNvPr id="1026" name="Picture 2">
            <a:extLst>
              <a:ext uri="{FF2B5EF4-FFF2-40B4-BE49-F238E27FC236}">
                <a16:creationId xmlns:a16="http://schemas.microsoft.com/office/drawing/2014/main" id="{C222BB68-C742-1AFD-3943-B902D391542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2103"/>
          <a:stretch/>
        </p:blipFill>
        <p:spPr bwMode="auto">
          <a:xfrm>
            <a:off x="4506456" y="5611269"/>
            <a:ext cx="2716042" cy="12467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E5B0A57-FBD5-122C-537F-E41820075D82}"/>
              </a:ext>
            </a:extLst>
          </p:cNvPr>
          <p:cNvPicPr>
            <a:picLocks noChangeAspect="1"/>
          </p:cNvPicPr>
          <p:nvPr/>
        </p:nvPicPr>
        <p:blipFill>
          <a:blip r:embed="rId8"/>
          <a:stretch>
            <a:fillRect/>
          </a:stretch>
        </p:blipFill>
        <p:spPr>
          <a:xfrm>
            <a:off x="7289665" y="5777502"/>
            <a:ext cx="4871659" cy="401652"/>
          </a:xfrm>
          <a:prstGeom prst="rect">
            <a:avLst/>
          </a:prstGeom>
        </p:spPr>
      </p:pic>
      <p:pic>
        <p:nvPicPr>
          <p:cNvPr id="18" name="Picture 17">
            <a:extLst>
              <a:ext uri="{FF2B5EF4-FFF2-40B4-BE49-F238E27FC236}">
                <a16:creationId xmlns:a16="http://schemas.microsoft.com/office/drawing/2014/main" id="{33502B52-A60E-8224-269A-F98877BB4836}"/>
              </a:ext>
            </a:extLst>
          </p:cNvPr>
          <p:cNvPicPr>
            <a:picLocks noChangeAspect="1"/>
          </p:cNvPicPr>
          <p:nvPr/>
        </p:nvPicPr>
        <p:blipFill>
          <a:blip r:embed="rId9"/>
          <a:stretch>
            <a:fillRect/>
          </a:stretch>
        </p:blipFill>
        <p:spPr>
          <a:xfrm>
            <a:off x="7289665" y="6234634"/>
            <a:ext cx="3733616" cy="389060"/>
          </a:xfrm>
          <a:prstGeom prst="rect">
            <a:avLst/>
          </a:prstGeom>
        </p:spPr>
      </p:pic>
      <p:pic>
        <p:nvPicPr>
          <p:cNvPr id="20" name="Picture 19">
            <a:extLst>
              <a:ext uri="{FF2B5EF4-FFF2-40B4-BE49-F238E27FC236}">
                <a16:creationId xmlns:a16="http://schemas.microsoft.com/office/drawing/2014/main" id="{A26ACADD-72CC-3938-9254-52C98712947C}"/>
              </a:ext>
            </a:extLst>
          </p:cNvPr>
          <p:cNvPicPr>
            <a:picLocks noChangeAspect="1"/>
          </p:cNvPicPr>
          <p:nvPr/>
        </p:nvPicPr>
        <p:blipFill>
          <a:blip r:embed="rId10"/>
          <a:stretch>
            <a:fillRect/>
          </a:stretch>
        </p:blipFill>
        <p:spPr>
          <a:xfrm>
            <a:off x="4506456" y="4668669"/>
            <a:ext cx="2716042" cy="913467"/>
          </a:xfrm>
          <a:prstGeom prst="rect">
            <a:avLst/>
          </a:prstGeom>
        </p:spPr>
      </p:pic>
      <p:pic>
        <p:nvPicPr>
          <p:cNvPr id="22" name="Picture 21">
            <a:extLst>
              <a:ext uri="{FF2B5EF4-FFF2-40B4-BE49-F238E27FC236}">
                <a16:creationId xmlns:a16="http://schemas.microsoft.com/office/drawing/2014/main" id="{6A5719C5-BEE0-97F9-9AB2-811A056A76D4}"/>
              </a:ext>
            </a:extLst>
          </p:cNvPr>
          <p:cNvPicPr>
            <a:picLocks noChangeAspect="1"/>
          </p:cNvPicPr>
          <p:nvPr/>
        </p:nvPicPr>
        <p:blipFill>
          <a:blip r:embed="rId11"/>
          <a:stretch>
            <a:fillRect/>
          </a:stretch>
        </p:blipFill>
        <p:spPr>
          <a:xfrm>
            <a:off x="7222498" y="4764485"/>
            <a:ext cx="4529173" cy="791304"/>
          </a:xfrm>
          <a:prstGeom prst="rect">
            <a:avLst/>
          </a:prstGeom>
        </p:spPr>
      </p:pic>
      <p:pic>
        <p:nvPicPr>
          <p:cNvPr id="30" name="Picture 29">
            <a:extLst>
              <a:ext uri="{FF2B5EF4-FFF2-40B4-BE49-F238E27FC236}">
                <a16:creationId xmlns:a16="http://schemas.microsoft.com/office/drawing/2014/main" id="{5C1706B5-3169-2D82-8505-1A5A0158DC73}"/>
              </a:ext>
            </a:extLst>
          </p:cNvPr>
          <p:cNvPicPr>
            <a:picLocks noChangeAspect="1"/>
          </p:cNvPicPr>
          <p:nvPr/>
        </p:nvPicPr>
        <p:blipFill>
          <a:blip r:embed="rId12"/>
          <a:stretch>
            <a:fillRect/>
          </a:stretch>
        </p:blipFill>
        <p:spPr>
          <a:xfrm>
            <a:off x="8060587" y="1978525"/>
            <a:ext cx="3329811" cy="983624"/>
          </a:xfrm>
          <a:prstGeom prst="rect">
            <a:avLst/>
          </a:prstGeom>
        </p:spPr>
      </p:pic>
      <p:pic>
        <p:nvPicPr>
          <p:cNvPr id="38" name="Picture 37">
            <a:extLst>
              <a:ext uri="{FF2B5EF4-FFF2-40B4-BE49-F238E27FC236}">
                <a16:creationId xmlns:a16="http://schemas.microsoft.com/office/drawing/2014/main" id="{7665D12A-3311-1711-67E9-BD948FA75CE9}"/>
              </a:ext>
            </a:extLst>
          </p:cNvPr>
          <p:cNvPicPr>
            <a:picLocks noChangeAspect="1"/>
          </p:cNvPicPr>
          <p:nvPr/>
        </p:nvPicPr>
        <p:blipFill>
          <a:blip r:embed="rId13"/>
          <a:stretch>
            <a:fillRect/>
          </a:stretch>
        </p:blipFill>
        <p:spPr>
          <a:xfrm>
            <a:off x="207095" y="0"/>
            <a:ext cx="4165810" cy="6858000"/>
          </a:xfrm>
          <a:prstGeom prst="rect">
            <a:avLst/>
          </a:prstGeom>
        </p:spPr>
      </p:pic>
      <p:pic>
        <p:nvPicPr>
          <p:cNvPr id="34" name="Picture 33">
            <a:extLst>
              <a:ext uri="{FF2B5EF4-FFF2-40B4-BE49-F238E27FC236}">
                <a16:creationId xmlns:a16="http://schemas.microsoft.com/office/drawing/2014/main" id="{70636BAB-A904-16F2-8175-A0A072FAFDF0}"/>
              </a:ext>
            </a:extLst>
          </p:cNvPr>
          <p:cNvPicPr>
            <a:picLocks noChangeAspect="1"/>
          </p:cNvPicPr>
          <p:nvPr/>
        </p:nvPicPr>
        <p:blipFill>
          <a:blip r:embed="rId14"/>
          <a:stretch>
            <a:fillRect/>
          </a:stretch>
        </p:blipFill>
        <p:spPr>
          <a:xfrm>
            <a:off x="595049" y="3263867"/>
            <a:ext cx="3718747" cy="1177452"/>
          </a:xfrm>
          <a:prstGeom prst="rect">
            <a:avLst/>
          </a:prstGeom>
        </p:spPr>
      </p:pic>
      <p:pic>
        <p:nvPicPr>
          <p:cNvPr id="26" name="Picture 25">
            <a:extLst>
              <a:ext uri="{FF2B5EF4-FFF2-40B4-BE49-F238E27FC236}">
                <a16:creationId xmlns:a16="http://schemas.microsoft.com/office/drawing/2014/main" id="{4FE047D2-28C2-1C8C-07D9-D96E10E72760}"/>
              </a:ext>
            </a:extLst>
          </p:cNvPr>
          <p:cNvPicPr>
            <a:picLocks noChangeAspect="1"/>
          </p:cNvPicPr>
          <p:nvPr/>
        </p:nvPicPr>
        <p:blipFill>
          <a:blip r:embed="rId15"/>
          <a:stretch>
            <a:fillRect/>
          </a:stretch>
        </p:blipFill>
        <p:spPr>
          <a:xfrm>
            <a:off x="5609394" y="-51070"/>
            <a:ext cx="5719261" cy="2292304"/>
          </a:xfrm>
          <a:prstGeom prst="rect">
            <a:avLst/>
          </a:prstGeom>
        </p:spPr>
      </p:pic>
      <p:pic>
        <p:nvPicPr>
          <p:cNvPr id="24" name="Picture 23">
            <a:extLst>
              <a:ext uri="{FF2B5EF4-FFF2-40B4-BE49-F238E27FC236}">
                <a16:creationId xmlns:a16="http://schemas.microsoft.com/office/drawing/2014/main" id="{5F02E207-465C-42A0-D268-4BDC78FFD458}"/>
              </a:ext>
            </a:extLst>
          </p:cNvPr>
          <p:cNvPicPr>
            <a:picLocks noChangeAspect="1"/>
          </p:cNvPicPr>
          <p:nvPr/>
        </p:nvPicPr>
        <p:blipFill>
          <a:blip r:embed="rId16"/>
          <a:stretch>
            <a:fillRect/>
          </a:stretch>
        </p:blipFill>
        <p:spPr>
          <a:xfrm>
            <a:off x="278191" y="2189331"/>
            <a:ext cx="6260421" cy="2818316"/>
          </a:xfrm>
          <a:prstGeom prst="rect">
            <a:avLst/>
          </a:prstGeom>
        </p:spPr>
      </p:pic>
      <p:pic>
        <p:nvPicPr>
          <p:cNvPr id="40" name="Picture 39">
            <a:extLst>
              <a:ext uri="{FF2B5EF4-FFF2-40B4-BE49-F238E27FC236}">
                <a16:creationId xmlns:a16="http://schemas.microsoft.com/office/drawing/2014/main" id="{2D1E7F45-BEAB-618C-DE54-9FF5ADD5754B}"/>
              </a:ext>
            </a:extLst>
          </p:cNvPr>
          <p:cNvPicPr>
            <a:picLocks noChangeAspect="1"/>
          </p:cNvPicPr>
          <p:nvPr/>
        </p:nvPicPr>
        <p:blipFill>
          <a:blip r:embed="rId17"/>
          <a:stretch>
            <a:fillRect/>
          </a:stretch>
        </p:blipFill>
        <p:spPr>
          <a:xfrm>
            <a:off x="7138416" y="1957985"/>
            <a:ext cx="4189327" cy="4764485"/>
          </a:xfrm>
          <a:prstGeom prst="rect">
            <a:avLst/>
          </a:prstGeom>
        </p:spPr>
      </p:pic>
      <p:pic>
        <p:nvPicPr>
          <p:cNvPr id="36" name="Picture 35">
            <a:extLst>
              <a:ext uri="{FF2B5EF4-FFF2-40B4-BE49-F238E27FC236}">
                <a16:creationId xmlns:a16="http://schemas.microsoft.com/office/drawing/2014/main" id="{BE6FEA54-F932-BAD7-B50E-F07D8799B14D}"/>
              </a:ext>
            </a:extLst>
          </p:cNvPr>
          <p:cNvPicPr>
            <a:picLocks noChangeAspect="1"/>
          </p:cNvPicPr>
          <p:nvPr/>
        </p:nvPicPr>
        <p:blipFill>
          <a:blip r:embed="rId18"/>
          <a:stretch>
            <a:fillRect/>
          </a:stretch>
        </p:blipFill>
        <p:spPr>
          <a:xfrm>
            <a:off x="1929747" y="1646159"/>
            <a:ext cx="4970781" cy="1070629"/>
          </a:xfrm>
          <a:prstGeom prst="rect">
            <a:avLst/>
          </a:prstGeom>
        </p:spPr>
      </p:pic>
      <p:pic>
        <p:nvPicPr>
          <p:cNvPr id="42" name="Picture 41">
            <a:extLst>
              <a:ext uri="{FF2B5EF4-FFF2-40B4-BE49-F238E27FC236}">
                <a16:creationId xmlns:a16="http://schemas.microsoft.com/office/drawing/2014/main" id="{742E9DEF-444E-EA8A-A090-D5CDEC15FC76}"/>
              </a:ext>
            </a:extLst>
          </p:cNvPr>
          <p:cNvPicPr>
            <a:picLocks noChangeAspect="1"/>
          </p:cNvPicPr>
          <p:nvPr/>
        </p:nvPicPr>
        <p:blipFill>
          <a:blip r:embed="rId19"/>
          <a:stretch>
            <a:fillRect/>
          </a:stretch>
        </p:blipFill>
        <p:spPr>
          <a:xfrm>
            <a:off x="5356821" y="3046992"/>
            <a:ext cx="4711700" cy="2247900"/>
          </a:xfrm>
          <a:prstGeom prst="rect">
            <a:avLst/>
          </a:prstGeom>
        </p:spPr>
      </p:pic>
      <p:sp>
        <p:nvSpPr>
          <p:cNvPr id="43" name="Rectangle 42">
            <a:extLst>
              <a:ext uri="{FF2B5EF4-FFF2-40B4-BE49-F238E27FC236}">
                <a16:creationId xmlns:a16="http://schemas.microsoft.com/office/drawing/2014/main" id="{68144974-797F-815F-B420-B1267A7D4FFE}"/>
              </a:ext>
            </a:extLst>
          </p:cNvPr>
          <p:cNvSpPr/>
          <p:nvPr/>
        </p:nvSpPr>
        <p:spPr>
          <a:xfrm rot="19771751">
            <a:off x="2702115" y="1859447"/>
            <a:ext cx="6526473" cy="2646878"/>
          </a:xfrm>
          <a:prstGeom prst="rect">
            <a:avLst/>
          </a:prstGeom>
          <a:solidFill>
            <a:schemeClr val="bg1"/>
          </a:solidFill>
          <a:ln w="76200">
            <a:solidFill>
              <a:schemeClr val="tx1"/>
            </a:solidFill>
          </a:ln>
        </p:spPr>
        <p:txBody>
          <a:bodyPr wrap="square" lIns="91440" tIns="45720" rIns="91440" bIns="45720">
            <a:spAutoFit/>
          </a:bodyPr>
          <a:lstStyle/>
          <a:p>
            <a:pPr algn="ctr"/>
            <a:r>
              <a:rPr lang="en-US" sz="16600" b="1" cap="none" spc="0" dirty="0">
                <a:ln w="9525">
                  <a:solidFill>
                    <a:schemeClr val="bg1"/>
                  </a:solidFill>
                  <a:prstDash val="solid"/>
                </a:ln>
                <a:solidFill>
                  <a:srgbClr val="800001"/>
                </a:solidFill>
              </a:rPr>
              <a:t>WHY?!</a:t>
            </a:r>
          </a:p>
        </p:txBody>
      </p:sp>
    </p:spTree>
    <p:extLst>
      <p:ext uri="{BB962C8B-B14F-4D97-AF65-F5344CB8AC3E}">
        <p14:creationId xmlns:p14="http://schemas.microsoft.com/office/powerpoint/2010/main" val="416636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FC94-E0E1-A4D3-6883-A13940459F81}"/>
              </a:ext>
            </a:extLst>
          </p:cNvPr>
          <p:cNvSpPr>
            <a:spLocks noGrp="1"/>
          </p:cNvSpPr>
          <p:nvPr>
            <p:ph type="title"/>
          </p:nvPr>
        </p:nvSpPr>
        <p:spPr/>
        <p:txBody>
          <a:bodyPr/>
          <a:lstStyle/>
          <a:p>
            <a:r>
              <a:rPr lang="en-US" dirty="0"/>
              <a:t>Factors resulting in the reproducibility crisis</a:t>
            </a:r>
          </a:p>
        </p:txBody>
      </p:sp>
      <p:sp>
        <p:nvSpPr>
          <p:cNvPr id="3" name="Content Placeholder 2">
            <a:extLst>
              <a:ext uri="{FF2B5EF4-FFF2-40B4-BE49-F238E27FC236}">
                <a16:creationId xmlns:a16="http://schemas.microsoft.com/office/drawing/2014/main" id="{87AB86C7-FD0C-18E5-1D97-EB578B49A695}"/>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4CA5B13C-32D3-12F1-ABEC-62D3D670C972}"/>
              </a:ext>
            </a:extLst>
          </p:cNvPr>
          <p:cNvSpPr txBox="1"/>
          <p:nvPr/>
        </p:nvSpPr>
        <p:spPr>
          <a:xfrm>
            <a:off x="2122714" y="1446371"/>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Insufficient sample sizes / statistical power</a:t>
            </a:r>
          </a:p>
        </p:txBody>
      </p:sp>
      <p:sp>
        <p:nvSpPr>
          <p:cNvPr id="8" name="TextBox 7">
            <a:extLst>
              <a:ext uri="{FF2B5EF4-FFF2-40B4-BE49-F238E27FC236}">
                <a16:creationId xmlns:a16="http://schemas.microsoft.com/office/drawing/2014/main" id="{2F8D3F45-75BA-B9AA-7E6A-FB021DF1B9BE}"/>
              </a:ext>
            </a:extLst>
          </p:cNvPr>
          <p:cNvSpPr txBox="1"/>
          <p:nvPr/>
        </p:nvSpPr>
        <p:spPr>
          <a:xfrm>
            <a:off x="2122710" y="2290035"/>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Questionable research practices / Fraud</a:t>
            </a:r>
          </a:p>
        </p:txBody>
      </p:sp>
    </p:spTree>
    <p:extLst>
      <p:ext uri="{BB962C8B-B14F-4D97-AF65-F5344CB8AC3E}">
        <p14:creationId xmlns:p14="http://schemas.microsoft.com/office/powerpoint/2010/main" val="425522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43AE-687C-CB49-885A-7714DADD1BB6}"/>
              </a:ext>
            </a:extLst>
          </p:cNvPr>
          <p:cNvSpPr>
            <a:spLocks noGrp="1"/>
          </p:cNvSpPr>
          <p:nvPr>
            <p:ph type="title"/>
          </p:nvPr>
        </p:nvSpPr>
        <p:spPr/>
        <p:txBody>
          <a:bodyPr/>
          <a:lstStyle/>
          <a:p>
            <a:r>
              <a:rPr lang="en-US" dirty="0" err="1"/>
              <a:t>Bem</a:t>
            </a:r>
            <a:r>
              <a:rPr lang="en-US" dirty="0"/>
              <a:t> (2011): </a:t>
            </a:r>
            <a:r>
              <a:rPr lang="en-US" i="1" dirty="0"/>
              <a:t>Feeling the Future</a:t>
            </a:r>
          </a:p>
        </p:txBody>
      </p:sp>
      <p:sp>
        <p:nvSpPr>
          <p:cNvPr id="3" name="Content Placeholder 2">
            <a:extLst>
              <a:ext uri="{FF2B5EF4-FFF2-40B4-BE49-F238E27FC236}">
                <a16:creationId xmlns:a16="http://schemas.microsoft.com/office/drawing/2014/main" id="{44E4EFCE-9C50-1049-9E8D-A745B0120A35}"/>
              </a:ext>
            </a:extLst>
          </p:cNvPr>
          <p:cNvSpPr>
            <a:spLocks noGrp="1"/>
          </p:cNvSpPr>
          <p:nvPr>
            <p:ph idx="1"/>
          </p:nvPr>
        </p:nvSpPr>
        <p:spPr>
          <a:xfrm>
            <a:off x="0" y="1345248"/>
            <a:ext cx="11439144" cy="4892992"/>
          </a:xfrm>
        </p:spPr>
        <p:txBody>
          <a:bodyPr>
            <a:normAutofit/>
          </a:bodyPr>
          <a:lstStyle/>
          <a:p>
            <a:r>
              <a:rPr lang="en-US" sz="2400" dirty="0" err="1"/>
              <a:t>Bem</a:t>
            </a:r>
            <a:r>
              <a:rPr lang="en-US" sz="2400" dirty="0"/>
              <a:t>, a well-known and respected social psychologist and professor at the time, publishes </a:t>
            </a:r>
            <a:r>
              <a:rPr lang="en-US" sz="2400" u="sng" dirty="0"/>
              <a:t>positive evidence for precognition and premonition</a:t>
            </a:r>
            <a:endParaRPr lang="en-US" sz="2400" dirty="0"/>
          </a:p>
          <a:p>
            <a:pPr lvl="1"/>
            <a:r>
              <a:rPr lang="en-US" sz="2000" b="1" dirty="0"/>
              <a:t>9</a:t>
            </a:r>
            <a:r>
              <a:rPr lang="en-US" sz="2000" dirty="0"/>
              <a:t> experiments, </a:t>
            </a:r>
            <a:r>
              <a:rPr lang="en-US" sz="2000" b="1" dirty="0"/>
              <a:t>1000</a:t>
            </a:r>
            <a:r>
              <a:rPr lang="en-US" sz="2000" dirty="0"/>
              <a:t> participants</a:t>
            </a:r>
          </a:p>
          <a:p>
            <a:pPr lvl="1"/>
            <a:r>
              <a:rPr lang="en-US" sz="2000" dirty="0"/>
              <a:t>Standard statistical analyses</a:t>
            </a:r>
          </a:p>
          <a:p>
            <a:pPr lvl="1"/>
            <a:r>
              <a:rPr lang="en-US" sz="2000" dirty="0"/>
              <a:t>Published in the</a:t>
            </a:r>
            <a:r>
              <a:rPr lang="en-US" sz="2000" i="1" dirty="0"/>
              <a:t> Journal of Personality and Social Psychology</a:t>
            </a:r>
            <a:r>
              <a:rPr lang="en-US" sz="2000" dirty="0"/>
              <a:t> (a highly prestigious journal!) after peer review!</a:t>
            </a:r>
          </a:p>
          <a:p>
            <a:r>
              <a:rPr lang="en-US" sz="2400" dirty="0"/>
              <a:t>A pre-registered replication failed to find any of the reported effects in three attempts (Ritchie, Wiseman and French, 2012)</a:t>
            </a:r>
          </a:p>
          <a:p>
            <a:pPr lvl="1"/>
            <a:r>
              <a:rPr lang="en-US" sz="2000" dirty="0"/>
              <a:t>Rejected at the </a:t>
            </a:r>
            <a:r>
              <a:rPr lang="en-US" sz="2000" i="1" dirty="0"/>
              <a:t>JPSP </a:t>
            </a:r>
          </a:p>
          <a:p>
            <a:pPr lvl="1"/>
            <a:r>
              <a:rPr lang="en-US" sz="2000" dirty="0"/>
              <a:t>Rejected at the </a:t>
            </a:r>
            <a:r>
              <a:rPr lang="en-US" sz="2000" i="1" dirty="0"/>
              <a:t>British Journal of Psychology </a:t>
            </a:r>
            <a:r>
              <a:rPr lang="en-US" sz="2000" dirty="0"/>
              <a:t>supposedly where </a:t>
            </a:r>
            <a:r>
              <a:rPr lang="en-US" sz="2000" dirty="0" err="1"/>
              <a:t>Bem</a:t>
            </a:r>
            <a:r>
              <a:rPr lang="en-US" sz="2000" dirty="0"/>
              <a:t> was a reviewer!</a:t>
            </a:r>
          </a:p>
        </p:txBody>
      </p:sp>
      <p:sp>
        <p:nvSpPr>
          <p:cNvPr id="4" name="Rectangle 3">
            <a:extLst>
              <a:ext uri="{FF2B5EF4-FFF2-40B4-BE49-F238E27FC236}">
                <a16:creationId xmlns:a16="http://schemas.microsoft.com/office/drawing/2014/main" id="{2B64B820-F69E-AD47-9741-E7CFF5FD6A6A}"/>
              </a:ext>
            </a:extLst>
          </p:cNvPr>
          <p:cNvSpPr/>
          <p:nvPr/>
        </p:nvSpPr>
        <p:spPr>
          <a:xfrm>
            <a:off x="0" y="5698189"/>
            <a:ext cx="11756570" cy="1600438"/>
          </a:xfrm>
          <a:prstGeom prst="rect">
            <a:avLst/>
          </a:prstGeom>
        </p:spPr>
        <p:txBody>
          <a:bodyPr wrap="square">
            <a:spAutoFit/>
          </a:bodyPr>
          <a:lstStyle/>
          <a:p>
            <a:r>
              <a:rPr lang="en-US" sz="1400" dirty="0" err="1">
                <a:solidFill>
                  <a:srgbClr val="222222"/>
                </a:solidFill>
                <a:latin typeface="Arial" panose="020B0604020202020204" pitchFamily="34" charset="0"/>
              </a:rPr>
              <a:t>Bem</a:t>
            </a:r>
            <a:r>
              <a:rPr lang="en-US" sz="1400" dirty="0">
                <a:solidFill>
                  <a:srgbClr val="222222"/>
                </a:solidFill>
                <a:latin typeface="Arial" panose="020B0604020202020204" pitchFamily="34" charset="0"/>
              </a:rPr>
              <a:t>, D. J. (2011). Feeling the future: experimental evidence for anomalous retroactive influences on cognition and affect. </a:t>
            </a:r>
            <a:r>
              <a:rPr lang="en-US" sz="1400" i="1" dirty="0">
                <a:solidFill>
                  <a:srgbClr val="222222"/>
                </a:solidFill>
                <a:latin typeface="Arial" panose="020B0604020202020204" pitchFamily="34" charset="0"/>
              </a:rPr>
              <a:t>Journal of personality and social psychology</a:t>
            </a:r>
            <a:r>
              <a:rPr lang="en-US" sz="1400" dirty="0">
                <a:solidFill>
                  <a:srgbClr val="222222"/>
                </a:solidFill>
                <a:latin typeface="Arial" panose="020B0604020202020204" pitchFamily="34" charset="0"/>
              </a:rPr>
              <a:t>, </a:t>
            </a:r>
            <a:r>
              <a:rPr lang="en-US" sz="1400" i="1" dirty="0">
                <a:solidFill>
                  <a:srgbClr val="222222"/>
                </a:solidFill>
                <a:latin typeface="Arial" panose="020B0604020202020204" pitchFamily="34" charset="0"/>
              </a:rPr>
              <a:t>100</a:t>
            </a:r>
            <a:r>
              <a:rPr lang="en-US" sz="1400" dirty="0">
                <a:solidFill>
                  <a:srgbClr val="222222"/>
                </a:solidFill>
                <a:latin typeface="Arial" panose="020B0604020202020204" pitchFamily="34" charset="0"/>
              </a:rPr>
              <a:t>(3), 407. </a:t>
            </a:r>
          </a:p>
          <a:p>
            <a:r>
              <a:rPr lang="en-US" sz="1400" dirty="0">
                <a:solidFill>
                  <a:srgbClr val="222222"/>
                </a:solidFill>
                <a:latin typeface="Arial" panose="020B0604020202020204" pitchFamily="34" charset="0"/>
              </a:rPr>
              <a:t>Ritchie, S. J., Wiseman, R., &amp; French, C. C. (2012). Failing the future: Three unsuccessful attempts to replicate </a:t>
            </a:r>
            <a:r>
              <a:rPr lang="en-US" sz="1400" dirty="0" err="1">
                <a:solidFill>
                  <a:srgbClr val="222222"/>
                </a:solidFill>
                <a:latin typeface="Arial" panose="020B0604020202020204" pitchFamily="34" charset="0"/>
              </a:rPr>
              <a:t>Bem's</a:t>
            </a:r>
            <a:r>
              <a:rPr lang="en-US" sz="1400" dirty="0">
                <a:solidFill>
                  <a:srgbClr val="222222"/>
                </a:solidFill>
                <a:latin typeface="Arial" panose="020B0604020202020204" pitchFamily="34" charset="0"/>
              </a:rPr>
              <a:t> ‘Retroactive Facilitation of Recall’ Effect. </a:t>
            </a:r>
            <a:r>
              <a:rPr lang="en-US" sz="1400" dirty="0" err="1">
                <a:solidFill>
                  <a:srgbClr val="222222"/>
                </a:solidFill>
                <a:latin typeface="Arial" panose="020B0604020202020204" pitchFamily="34" charset="0"/>
              </a:rPr>
              <a:t>PloS</a:t>
            </a:r>
            <a:r>
              <a:rPr lang="en-US" sz="1400" dirty="0">
                <a:solidFill>
                  <a:srgbClr val="222222"/>
                </a:solidFill>
                <a:latin typeface="Arial" panose="020B0604020202020204" pitchFamily="34" charset="0"/>
              </a:rPr>
              <a:t> one, 7(3).</a:t>
            </a:r>
          </a:p>
          <a:p>
            <a:r>
              <a:rPr lang="en-US" sz="1400" dirty="0">
                <a:solidFill>
                  <a:srgbClr val="222222"/>
                </a:solidFill>
                <a:latin typeface="Arial" panose="020B0604020202020204" pitchFamily="34" charset="0"/>
              </a:rPr>
              <a:t>https://</a:t>
            </a:r>
            <a:r>
              <a:rPr lang="en-US" sz="1400" dirty="0" err="1">
                <a:solidFill>
                  <a:srgbClr val="222222"/>
                </a:solidFill>
                <a:latin typeface="Arial" panose="020B0604020202020204" pitchFamily="34" charset="0"/>
              </a:rPr>
              <a:t>www.theguardian.com</a:t>
            </a:r>
            <a:r>
              <a:rPr lang="en-US" sz="1400" dirty="0">
                <a:solidFill>
                  <a:srgbClr val="222222"/>
                </a:solidFill>
                <a:latin typeface="Arial" panose="020B0604020202020204" pitchFamily="34" charset="0"/>
              </a:rPr>
              <a:t>/science/2012/mar/15/precognition-studies-curse-failed-replications</a:t>
            </a:r>
          </a:p>
          <a:p>
            <a:br>
              <a:rPr lang="en-US" sz="1400" dirty="0">
                <a:solidFill>
                  <a:srgbClr val="222222"/>
                </a:solidFill>
                <a:latin typeface="Arial" panose="020B0604020202020204" pitchFamily="34" charset="0"/>
              </a:rPr>
            </a:br>
            <a:endParaRPr lang="en-US" sz="1400" dirty="0"/>
          </a:p>
        </p:txBody>
      </p:sp>
    </p:spTree>
    <p:extLst>
      <p:ext uri="{BB962C8B-B14F-4D97-AF65-F5344CB8AC3E}">
        <p14:creationId xmlns:p14="http://schemas.microsoft.com/office/powerpoint/2010/main" val="403223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9CC4-BFD4-FF4D-8265-68F48AAFEDED}"/>
              </a:ext>
            </a:extLst>
          </p:cNvPr>
          <p:cNvSpPr>
            <a:spLocks noGrp="1"/>
          </p:cNvSpPr>
          <p:nvPr>
            <p:ph type="title"/>
          </p:nvPr>
        </p:nvSpPr>
        <p:spPr/>
        <p:txBody>
          <a:bodyPr/>
          <a:lstStyle/>
          <a:p>
            <a:r>
              <a:rPr lang="en-US" i="1" dirty="0"/>
              <a:t>p</a:t>
            </a:r>
            <a:r>
              <a:rPr lang="en-US" dirty="0"/>
              <a:t>-hacking</a:t>
            </a:r>
          </a:p>
        </p:txBody>
      </p:sp>
      <p:sp>
        <p:nvSpPr>
          <p:cNvPr id="3" name="Content Placeholder 2">
            <a:extLst>
              <a:ext uri="{FF2B5EF4-FFF2-40B4-BE49-F238E27FC236}">
                <a16:creationId xmlns:a16="http://schemas.microsoft.com/office/drawing/2014/main" id="{C9F82C1E-2A9D-A74F-B1BE-B0DC8BCD759F}"/>
              </a:ext>
            </a:extLst>
          </p:cNvPr>
          <p:cNvSpPr>
            <a:spLocks noGrp="1"/>
          </p:cNvSpPr>
          <p:nvPr>
            <p:ph idx="1"/>
          </p:nvPr>
        </p:nvSpPr>
        <p:spPr>
          <a:xfrm>
            <a:off x="0" y="1345248"/>
            <a:ext cx="12192000" cy="4999311"/>
          </a:xfrm>
        </p:spPr>
        <p:txBody>
          <a:bodyPr>
            <a:normAutofit/>
          </a:bodyPr>
          <a:lstStyle/>
          <a:p>
            <a:r>
              <a:rPr lang="en-US" dirty="0"/>
              <a:t>Simmons, Nelson and </a:t>
            </a:r>
            <a:r>
              <a:rPr lang="en-US" dirty="0" err="1"/>
              <a:t>Simonsohn</a:t>
            </a:r>
            <a:r>
              <a:rPr lang="en-US" dirty="0"/>
              <a:t> (2011) found ‘evidence’ that listening to music caused people to become younger!</a:t>
            </a:r>
          </a:p>
          <a:p>
            <a:pPr lvl="1"/>
            <a:r>
              <a:rPr lang="en-US" dirty="0"/>
              <a:t>An ANCOVA revealed people were nearly a year-and-a-half younger after listening to “When I’m Sixty-Four” rather than to “Kalimba”, F(1,17) = 4.92,</a:t>
            </a:r>
            <a:r>
              <a:rPr lang="en-US" i="1" dirty="0"/>
              <a:t> </a:t>
            </a:r>
            <a:r>
              <a:rPr lang="en-US" i="1" dirty="0">
                <a:solidFill>
                  <a:srgbClr val="800001"/>
                </a:solidFill>
              </a:rPr>
              <a:t>p </a:t>
            </a:r>
            <a:r>
              <a:rPr lang="en-US" dirty="0">
                <a:solidFill>
                  <a:srgbClr val="800001"/>
                </a:solidFill>
              </a:rPr>
              <a:t>= .040</a:t>
            </a:r>
            <a:r>
              <a:rPr lang="en-US" dirty="0"/>
              <a:t>.</a:t>
            </a:r>
          </a:p>
          <a:p>
            <a:endParaRPr lang="en-US" dirty="0"/>
          </a:p>
          <a:p>
            <a:r>
              <a:rPr lang="en-US" dirty="0"/>
              <a:t>Highlighted the issue of researcher</a:t>
            </a:r>
            <a:br>
              <a:rPr lang="en-US" dirty="0"/>
            </a:br>
            <a:r>
              <a:rPr lang="en-US" dirty="0"/>
              <a:t>degrees of freedom and questionable </a:t>
            </a:r>
            <a:br>
              <a:rPr lang="en-US" dirty="0"/>
            </a:br>
            <a:r>
              <a:rPr lang="en-US" dirty="0"/>
              <a:t>research practices (QRPs)</a:t>
            </a:r>
          </a:p>
        </p:txBody>
      </p:sp>
      <p:sp>
        <p:nvSpPr>
          <p:cNvPr id="4" name="Rectangle 3">
            <a:extLst>
              <a:ext uri="{FF2B5EF4-FFF2-40B4-BE49-F238E27FC236}">
                <a16:creationId xmlns:a16="http://schemas.microsoft.com/office/drawing/2014/main" id="{B944B505-8B2D-7A45-BB19-3F88A15922FB}"/>
              </a:ext>
            </a:extLst>
          </p:cNvPr>
          <p:cNvSpPr/>
          <p:nvPr/>
        </p:nvSpPr>
        <p:spPr>
          <a:xfrm>
            <a:off x="0" y="6344559"/>
            <a:ext cx="12192000" cy="523220"/>
          </a:xfrm>
          <a:prstGeom prst="rect">
            <a:avLst/>
          </a:prstGeom>
        </p:spPr>
        <p:txBody>
          <a:bodyPr wrap="square">
            <a:spAutoFit/>
          </a:bodyPr>
          <a:lstStyle/>
          <a:p>
            <a:r>
              <a:rPr lang="en-US" sz="1400" dirty="0">
                <a:solidFill>
                  <a:srgbClr val="222222"/>
                </a:solidFill>
                <a:latin typeface="Arial" panose="020B0604020202020204" pitchFamily="34" charset="0"/>
              </a:rPr>
              <a:t>Simmons, J. P., Nelson, L. D., &amp; </a:t>
            </a:r>
            <a:r>
              <a:rPr lang="en-US" sz="1400" dirty="0" err="1">
                <a:solidFill>
                  <a:srgbClr val="222222"/>
                </a:solidFill>
                <a:latin typeface="Arial" panose="020B0604020202020204" pitchFamily="34" charset="0"/>
              </a:rPr>
              <a:t>Simonsohn</a:t>
            </a:r>
            <a:r>
              <a:rPr lang="en-US" sz="1400" dirty="0">
                <a:solidFill>
                  <a:srgbClr val="222222"/>
                </a:solidFill>
                <a:latin typeface="Arial" panose="020B0604020202020204" pitchFamily="34" charset="0"/>
              </a:rPr>
              <a:t>, U. (2011). False-positive psychology: Undisclosed flexibility in data collection and analysis allows presenting anything as significant. Psychological science, 22(11), 1359-1366.</a:t>
            </a:r>
          </a:p>
        </p:txBody>
      </p:sp>
      <p:pic>
        <p:nvPicPr>
          <p:cNvPr id="5" name="Content Placeholder 4">
            <a:extLst>
              <a:ext uri="{FF2B5EF4-FFF2-40B4-BE49-F238E27FC236}">
                <a16:creationId xmlns:a16="http://schemas.microsoft.com/office/drawing/2014/main" id="{C8BE6CFA-067C-C04D-AB5D-B278D063A643}"/>
              </a:ext>
            </a:extLst>
          </p:cNvPr>
          <p:cNvPicPr>
            <a:picLocks noChangeAspect="1"/>
          </p:cNvPicPr>
          <p:nvPr/>
        </p:nvPicPr>
        <p:blipFill rotWithShape="1">
          <a:blip r:embed="rId2"/>
          <a:srcRect b="41677"/>
          <a:stretch/>
        </p:blipFill>
        <p:spPr>
          <a:xfrm>
            <a:off x="6656831" y="3099534"/>
            <a:ext cx="5397794" cy="3008658"/>
          </a:xfrm>
          <a:prstGeom prst="rect">
            <a:avLst/>
          </a:prstGeom>
        </p:spPr>
      </p:pic>
    </p:spTree>
    <p:extLst>
      <p:ext uri="{BB962C8B-B14F-4D97-AF65-F5344CB8AC3E}">
        <p14:creationId xmlns:p14="http://schemas.microsoft.com/office/powerpoint/2010/main" val="231508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DBB1-3FE0-C446-8372-512F18F7952D}"/>
              </a:ext>
            </a:extLst>
          </p:cNvPr>
          <p:cNvSpPr>
            <a:spLocks noGrp="1"/>
          </p:cNvSpPr>
          <p:nvPr>
            <p:ph type="title"/>
          </p:nvPr>
        </p:nvSpPr>
        <p:spPr/>
        <p:txBody>
          <a:bodyPr/>
          <a:lstStyle/>
          <a:p>
            <a:r>
              <a:rPr lang="en-US" dirty="0"/>
              <a:t>Threats to reproducible science</a:t>
            </a:r>
          </a:p>
        </p:txBody>
      </p:sp>
      <p:pic>
        <p:nvPicPr>
          <p:cNvPr id="8" name="Content Placeholder 7" descr="Diagram&#10;&#10;Description automatically generated">
            <a:extLst>
              <a:ext uri="{FF2B5EF4-FFF2-40B4-BE49-F238E27FC236}">
                <a16:creationId xmlns:a16="http://schemas.microsoft.com/office/drawing/2014/main" id="{B176401F-275C-8E49-9587-BA0FBEA87239}"/>
              </a:ext>
            </a:extLst>
          </p:cNvPr>
          <p:cNvPicPr>
            <a:picLocks noGrp="1" noChangeAspect="1"/>
          </p:cNvPicPr>
          <p:nvPr>
            <p:ph idx="1"/>
          </p:nvPr>
        </p:nvPicPr>
        <p:blipFill>
          <a:blip r:embed="rId2"/>
          <a:stretch>
            <a:fillRect/>
          </a:stretch>
        </p:blipFill>
        <p:spPr>
          <a:xfrm>
            <a:off x="1463663" y="1164346"/>
            <a:ext cx="9264673" cy="4894262"/>
          </a:xfrm>
        </p:spPr>
      </p:pic>
      <p:sp>
        <p:nvSpPr>
          <p:cNvPr id="9" name="Rectangle 8">
            <a:extLst>
              <a:ext uri="{FF2B5EF4-FFF2-40B4-BE49-F238E27FC236}">
                <a16:creationId xmlns:a16="http://schemas.microsoft.com/office/drawing/2014/main" id="{42AD7C69-6DEE-E444-89F9-D8B324EA6CFD}"/>
              </a:ext>
            </a:extLst>
          </p:cNvPr>
          <p:cNvSpPr/>
          <p:nvPr/>
        </p:nvSpPr>
        <p:spPr>
          <a:xfrm>
            <a:off x="1" y="6211669"/>
            <a:ext cx="12191999" cy="646331"/>
          </a:xfrm>
          <a:prstGeom prst="rect">
            <a:avLst/>
          </a:prstGeom>
        </p:spPr>
        <p:txBody>
          <a:bodyPr wrap="square">
            <a:spAutoFit/>
          </a:bodyPr>
          <a:lstStyle/>
          <a:p>
            <a:r>
              <a:rPr lang="en-US" b="0" i="0" dirty="0" err="1">
                <a:solidFill>
                  <a:srgbClr val="222222"/>
                </a:solidFill>
                <a:effectLst/>
                <a:latin typeface="Arial" panose="020B0604020202020204" pitchFamily="34" charset="0"/>
              </a:rPr>
              <a:t>Munafò</a:t>
            </a:r>
            <a:r>
              <a:rPr lang="en-US" b="0" i="0" dirty="0">
                <a:solidFill>
                  <a:srgbClr val="222222"/>
                </a:solidFill>
                <a:effectLst/>
                <a:latin typeface="Arial" panose="020B0604020202020204" pitchFamily="34" charset="0"/>
              </a:rPr>
              <a:t>, M. R., </a:t>
            </a:r>
            <a:r>
              <a:rPr lang="en-US" b="0" i="0" dirty="0" err="1">
                <a:solidFill>
                  <a:srgbClr val="222222"/>
                </a:solidFill>
                <a:effectLst/>
                <a:latin typeface="Arial" panose="020B0604020202020204" pitchFamily="34" charset="0"/>
              </a:rPr>
              <a:t>Nosek</a:t>
            </a:r>
            <a:r>
              <a:rPr lang="en-US" b="0" i="0" dirty="0">
                <a:solidFill>
                  <a:srgbClr val="222222"/>
                </a:solidFill>
                <a:effectLst/>
                <a:latin typeface="Arial" panose="020B0604020202020204" pitchFamily="34" charset="0"/>
              </a:rPr>
              <a:t>, B. A., Bishop, D. V., Button, K. S., Chambers, C. D., Du </a:t>
            </a:r>
            <a:r>
              <a:rPr lang="en-US" b="0" i="0" dirty="0" err="1">
                <a:solidFill>
                  <a:srgbClr val="222222"/>
                </a:solidFill>
                <a:effectLst/>
                <a:latin typeface="Arial" panose="020B0604020202020204" pitchFamily="34" charset="0"/>
              </a:rPr>
              <a:t>Sert</a:t>
            </a:r>
            <a:r>
              <a:rPr lang="en-US" b="0" i="0" dirty="0">
                <a:solidFill>
                  <a:srgbClr val="222222"/>
                </a:solidFill>
                <a:effectLst/>
                <a:latin typeface="Arial" panose="020B0604020202020204" pitchFamily="34" charset="0"/>
              </a:rPr>
              <a:t>, N. P., ... &amp; Ioannidis, J. P. (2017). A manifesto for reproducible science. </a:t>
            </a:r>
            <a:r>
              <a:rPr lang="en-US" b="0" i="1" dirty="0">
                <a:solidFill>
                  <a:srgbClr val="222222"/>
                </a:solidFill>
                <a:effectLst/>
                <a:latin typeface="Arial" panose="020B0604020202020204" pitchFamily="34" charset="0"/>
              </a:rPr>
              <a:t>Nature human </a:t>
            </a:r>
            <a:r>
              <a:rPr lang="en-US" b="0" i="1" dirty="0" err="1">
                <a:solidFill>
                  <a:srgbClr val="222222"/>
                </a:solidFill>
                <a:effectLst/>
                <a:latin typeface="Arial" panose="020B0604020202020204" pitchFamily="34" charset="0"/>
              </a:rPr>
              <a:t>behaviour</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a:t>
            </a:r>
            <a:r>
              <a:rPr lang="en-US" b="0" i="0" dirty="0">
                <a:solidFill>
                  <a:srgbClr val="222222"/>
                </a:solidFill>
                <a:effectLst/>
                <a:latin typeface="Arial" panose="020B0604020202020204" pitchFamily="34" charset="0"/>
              </a:rPr>
              <a:t>(1), 1-9.</a:t>
            </a:r>
            <a:endParaRPr lang="en-US" dirty="0"/>
          </a:p>
        </p:txBody>
      </p:sp>
    </p:spTree>
    <p:extLst>
      <p:ext uri="{BB962C8B-B14F-4D97-AF65-F5344CB8AC3E}">
        <p14:creationId xmlns:p14="http://schemas.microsoft.com/office/powerpoint/2010/main" val="349470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115F6-DC9D-174C-9ED2-C3A7990BDC88}"/>
              </a:ext>
            </a:extLst>
          </p:cNvPr>
          <p:cNvSpPr>
            <a:spLocks noGrp="1"/>
          </p:cNvSpPr>
          <p:nvPr>
            <p:ph type="title"/>
          </p:nvPr>
        </p:nvSpPr>
        <p:spPr/>
        <p:txBody>
          <a:bodyPr>
            <a:normAutofit/>
          </a:bodyPr>
          <a:lstStyle/>
          <a:p>
            <a:r>
              <a:rPr lang="en-US" sz="4000" dirty="0"/>
              <a:t>How prevalent are </a:t>
            </a:r>
            <a:r>
              <a:rPr lang="en-US" sz="4000" dirty="0">
                <a:solidFill>
                  <a:srgbClr val="800001"/>
                </a:solidFill>
              </a:rPr>
              <a:t>questionable research practices</a:t>
            </a:r>
            <a:r>
              <a:rPr lang="en-US" sz="4000" dirty="0"/>
              <a:t>?</a:t>
            </a:r>
          </a:p>
        </p:txBody>
      </p:sp>
      <p:pic>
        <p:nvPicPr>
          <p:cNvPr id="10" name="Content Placeholder 4">
            <a:extLst>
              <a:ext uri="{FF2B5EF4-FFF2-40B4-BE49-F238E27FC236}">
                <a16:creationId xmlns:a16="http://schemas.microsoft.com/office/drawing/2014/main" id="{813597FC-43E9-8D4F-9B45-EB4634F314AD}"/>
              </a:ext>
            </a:extLst>
          </p:cNvPr>
          <p:cNvPicPr>
            <a:picLocks noChangeAspect="1"/>
          </p:cNvPicPr>
          <p:nvPr/>
        </p:nvPicPr>
        <p:blipFill rotWithShape="1">
          <a:blip r:embed="rId2"/>
          <a:srcRect l="16231" t="20543" r="14135" b="43026"/>
          <a:stretch/>
        </p:blipFill>
        <p:spPr>
          <a:xfrm>
            <a:off x="2228087" y="1096982"/>
            <a:ext cx="7735825" cy="5237798"/>
          </a:xfrm>
          <a:prstGeom prst="rect">
            <a:avLst/>
          </a:prstGeom>
        </p:spPr>
      </p:pic>
      <p:sp>
        <p:nvSpPr>
          <p:cNvPr id="8" name="Rectangle 7">
            <a:extLst>
              <a:ext uri="{FF2B5EF4-FFF2-40B4-BE49-F238E27FC236}">
                <a16:creationId xmlns:a16="http://schemas.microsoft.com/office/drawing/2014/main" id="{909D5224-7EA1-0648-862C-C60BF31E0EAE}"/>
              </a:ext>
            </a:extLst>
          </p:cNvPr>
          <p:cNvSpPr/>
          <p:nvPr/>
        </p:nvSpPr>
        <p:spPr>
          <a:xfrm>
            <a:off x="0" y="6334780"/>
            <a:ext cx="12192000" cy="523220"/>
          </a:xfrm>
          <a:prstGeom prst="rect">
            <a:avLst/>
          </a:prstGeom>
        </p:spPr>
        <p:txBody>
          <a:bodyPr wrap="square">
            <a:spAutoFit/>
          </a:bodyPr>
          <a:lstStyle/>
          <a:p>
            <a:r>
              <a:rPr lang="en-US" sz="1400" dirty="0">
                <a:solidFill>
                  <a:srgbClr val="222222"/>
                </a:solidFill>
                <a:latin typeface="Arial" panose="020B0604020202020204" pitchFamily="34" charset="0"/>
              </a:rPr>
              <a:t>John, L. K., Loewenstein, G., &amp; </a:t>
            </a:r>
            <a:r>
              <a:rPr lang="en-US" sz="1400" dirty="0" err="1">
                <a:solidFill>
                  <a:srgbClr val="222222"/>
                </a:solidFill>
                <a:latin typeface="Arial" panose="020B0604020202020204" pitchFamily="34" charset="0"/>
              </a:rPr>
              <a:t>Prelec</a:t>
            </a:r>
            <a:r>
              <a:rPr lang="en-US" sz="1400" dirty="0">
                <a:solidFill>
                  <a:srgbClr val="222222"/>
                </a:solidFill>
                <a:latin typeface="Arial" panose="020B0604020202020204" pitchFamily="34" charset="0"/>
              </a:rPr>
              <a:t>, D. (2012). Measuring the prevalence of questionable research practices with incentives for truth telling. Psychological science, 23(5), 524-532.</a:t>
            </a:r>
            <a:endParaRPr lang="en-US" sz="1400" dirty="0"/>
          </a:p>
        </p:txBody>
      </p:sp>
      <p:sp>
        <p:nvSpPr>
          <p:cNvPr id="3" name="TextBox 2">
            <a:extLst>
              <a:ext uri="{FF2B5EF4-FFF2-40B4-BE49-F238E27FC236}">
                <a16:creationId xmlns:a16="http://schemas.microsoft.com/office/drawing/2014/main" id="{E9D7DC4F-B00A-1E74-2585-BE2715119B07}"/>
              </a:ext>
            </a:extLst>
          </p:cNvPr>
          <p:cNvSpPr txBox="1"/>
          <p:nvPr/>
        </p:nvSpPr>
        <p:spPr>
          <a:xfrm>
            <a:off x="463724" y="2266215"/>
            <a:ext cx="7946571" cy="1077218"/>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Most of these may be </a:t>
            </a:r>
            <a:r>
              <a:rPr lang="en-US" sz="3200" b="1" dirty="0">
                <a:solidFill>
                  <a:srgbClr val="800001"/>
                </a:solidFill>
                <a:latin typeface="Avenir Book" panose="02000503020000020003" pitchFamily="2" charset="0"/>
              </a:rPr>
              <a:t>unintentional </a:t>
            </a:r>
            <a:r>
              <a:rPr lang="en-US" sz="3200" b="1" dirty="0">
                <a:latin typeface="Avenir Book" panose="02000503020000020003" pitchFamily="2" charset="0"/>
              </a:rPr>
              <a:t>– the researcher didn’t know any better</a:t>
            </a:r>
            <a:endParaRPr lang="en-US" sz="3200" b="1" dirty="0">
              <a:solidFill>
                <a:srgbClr val="800001"/>
              </a:solidFill>
              <a:latin typeface="Avenir Book" panose="02000503020000020003" pitchFamily="2" charset="0"/>
            </a:endParaRPr>
          </a:p>
        </p:txBody>
      </p:sp>
      <p:pic>
        <p:nvPicPr>
          <p:cNvPr id="4" name="Content Placeholder 9" descr="Line arrow Slight curve">
            <a:extLst>
              <a:ext uri="{FF2B5EF4-FFF2-40B4-BE49-F238E27FC236}">
                <a16:creationId xmlns:a16="http://schemas.microsoft.com/office/drawing/2014/main" id="{AE10B854-35DB-38B3-D2E8-85FBF1449F0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18685559" flipH="1">
            <a:off x="4686486" y="3281663"/>
            <a:ext cx="1783995" cy="1470452"/>
          </a:xfrm>
        </p:spPr>
      </p:pic>
      <p:sp>
        <p:nvSpPr>
          <p:cNvPr id="6" name="TextBox 5">
            <a:extLst>
              <a:ext uri="{FF2B5EF4-FFF2-40B4-BE49-F238E27FC236}">
                <a16:creationId xmlns:a16="http://schemas.microsoft.com/office/drawing/2014/main" id="{648AB450-BBE3-BE25-7815-97157979BD45}"/>
              </a:ext>
            </a:extLst>
          </p:cNvPr>
          <p:cNvSpPr txBox="1"/>
          <p:nvPr/>
        </p:nvSpPr>
        <p:spPr>
          <a:xfrm>
            <a:off x="10217327" y="5509665"/>
            <a:ext cx="1343304"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But…</a:t>
            </a:r>
            <a:endParaRPr lang="en-US" sz="3200" b="1" dirty="0">
              <a:solidFill>
                <a:srgbClr val="800001"/>
              </a:solidFill>
              <a:latin typeface="Avenir Book" panose="02000503020000020003" pitchFamily="2" charset="0"/>
            </a:endParaRPr>
          </a:p>
        </p:txBody>
      </p:sp>
      <p:pic>
        <p:nvPicPr>
          <p:cNvPr id="7" name="Content Placeholder 9" descr="Line arrow Slight curve">
            <a:extLst>
              <a:ext uri="{FF2B5EF4-FFF2-40B4-BE49-F238E27FC236}">
                <a16:creationId xmlns:a16="http://schemas.microsoft.com/office/drawing/2014/main" id="{EF69A618-6B92-C104-3056-FAE9A03196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268933">
            <a:off x="9552149" y="4320438"/>
            <a:ext cx="1783995" cy="1470452"/>
          </a:xfrm>
          <a:prstGeom prst="rect">
            <a:avLst/>
          </a:prstGeom>
        </p:spPr>
      </p:pic>
    </p:spTree>
    <p:extLst>
      <p:ext uri="{BB962C8B-B14F-4D97-AF65-F5344CB8AC3E}">
        <p14:creationId xmlns:p14="http://schemas.microsoft.com/office/powerpoint/2010/main" val="157065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C102-0D40-EF85-D861-7635FA44B00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CDC2E64C-0A49-9AF7-4537-0515107220B2}"/>
              </a:ext>
            </a:extLst>
          </p:cNvPr>
          <p:cNvPicPr>
            <a:picLocks noGrp="1" noChangeAspect="1"/>
          </p:cNvPicPr>
          <p:nvPr>
            <p:ph idx="1"/>
          </p:nvPr>
        </p:nvPicPr>
        <p:blipFill>
          <a:blip r:embed="rId3"/>
          <a:stretch>
            <a:fillRect/>
          </a:stretch>
        </p:blipFill>
        <p:spPr>
          <a:xfrm>
            <a:off x="666206" y="335584"/>
            <a:ext cx="3203484" cy="1768684"/>
          </a:xfrm>
        </p:spPr>
      </p:pic>
      <p:pic>
        <p:nvPicPr>
          <p:cNvPr id="7" name="Picture 6">
            <a:extLst>
              <a:ext uri="{FF2B5EF4-FFF2-40B4-BE49-F238E27FC236}">
                <a16:creationId xmlns:a16="http://schemas.microsoft.com/office/drawing/2014/main" id="{8CFC889D-3417-AAF9-364A-3843DCAF282C}"/>
              </a:ext>
            </a:extLst>
          </p:cNvPr>
          <p:cNvPicPr>
            <a:picLocks noChangeAspect="1"/>
          </p:cNvPicPr>
          <p:nvPr/>
        </p:nvPicPr>
        <p:blipFill>
          <a:blip r:embed="rId4"/>
          <a:stretch>
            <a:fillRect/>
          </a:stretch>
        </p:blipFill>
        <p:spPr>
          <a:xfrm>
            <a:off x="666206" y="2542279"/>
            <a:ext cx="6230982" cy="3285990"/>
          </a:xfrm>
          <a:prstGeom prst="rect">
            <a:avLst/>
          </a:prstGeom>
        </p:spPr>
      </p:pic>
      <p:sp>
        <p:nvSpPr>
          <p:cNvPr id="9" name="TextBox 8">
            <a:extLst>
              <a:ext uri="{FF2B5EF4-FFF2-40B4-BE49-F238E27FC236}">
                <a16:creationId xmlns:a16="http://schemas.microsoft.com/office/drawing/2014/main" id="{39C8F91B-8B91-56D2-74B9-E7531AA1869C}"/>
              </a:ext>
            </a:extLst>
          </p:cNvPr>
          <p:cNvSpPr txBox="1"/>
          <p:nvPr/>
        </p:nvSpPr>
        <p:spPr>
          <a:xfrm>
            <a:off x="0" y="6522416"/>
            <a:ext cx="6230982"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datacolada.org</a:t>
            </a:r>
            <a:r>
              <a:rPr lang="en-US" sz="1400" dirty="0">
                <a:latin typeface="Arial" panose="020B0604020202020204" pitchFamily="34" charset="0"/>
                <a:cs typeface="Arial" panose="020B0604020202020204" pitchFamily="34" charset="0"/>
              </a:rPr>
              <a:t>/109</a:t>
            </a:r>
          </a:p>
        </p:txBody>
      </p:sp>
      <p:pic>
        <p:nvPicPr>
          <p:cNvPr id="11" name="Picture 10">
            <a:extLst>
              <a:ext uri="{FF2B5EF4-FFF2-40B4-BE49-F238E27FC236}">
                <a16:creationId xmlns:a16="http://schemas.microsoft.com/office/drawing/2014/main" id="{D980CE42-0C04-1659-0AAC-2B8D7FC118A3}"/>
              </a:ext>
            </a:extLst>
          </p:cNvPr>
          <p:cNvPicPr>
            <a:picLocks noChangeAspect="1"/>
          </p:cNvPicPr>
          <p:nvPr/>
        </p:nvPicPr>
        <p:blipFill>
          <a:blip r:embed="rId5"/>
          <a:stretch>
            <a:fillRect/>
          </a:stretch>
        </p:blipFill>
        <p:spPr>
          <a:xfrm>
            <a:off x="6918050" y="1560469"/>
            <a:ext cx="5092334" cy="3986391"/>
          </a:xfrm>
          <a:prstGeom prst="rect">
            <a:avLst/>
          </a:prstGeom>
        </p:spPr>
      </p:pic>
      <p:sp>
        <p:nvSpPr>
          <p:cNvPr id="13" name="TextBox 12">
            <a:extLst>
              <a:ext uri="{FF2B5EF4-FFF2-40B4-BE49-F238E27FC236}">
                <a16:creationId xmlns:a16="http://schemas.microsoft.com/office/drawing/2014/main" id="{07B48507-688D-7D0C-C97D-2A710E3F9BB2}"/>
              </a:ext>
            </a:extLst>
          </p:cNvPr>
          <p:cNvSpPr txBox="1"/>
          <p:nvPr/>
        </p:nvSpPr>
        <p:spPr>
          <a:xfrm>
            <a:off x="3618411" y="322458"/>
            <a:ext cx="8190412" cy="523220"/>
          </a:xfrm>
          <a:prstGeom prst="rect">
            <a:avLst/>
          </a:prstGeom>
          <a:solidFill>
            <a:schemeClr val="bg1"/>
          </a:solidFill>
          <a:ln w="38100">
            <a:solidFill>
              <a:schemeClr val="tx1"/>
            </a:solidFill>
          </a:ln>
        </p:spPr>
        <p:txBody>
          <a:bodyPr wrap="square" rtlCol="0">
            <a:spAutoFit/>
          </a:bodyPr>
          <a:lstStyle/>
          <a:p>
            <a:pPr algn="ctr"/>
            <a:r>
              <a:rPr lang="en-US" sz="2800" b="1" dirty="0">
                <a:latin typeface="Avenir Book" panose="02000503020000020003" pitchFamily="2" charset="0"/>
              </a:rPr>
              <a:t>Simmons, Nelson and </a:t>
            </a:r>
            <a:r>
              <a:rPr lang="en-US" sz="2800" b="1" dirty="0" err="1">
                <a:latin typeface="Avenir Book" panose="02000503020000020003" pitchFamily="2" charset="0"/>
              </a:rPr>
              <a:t>Simohnsohn</a:t>
            </a:r>
            <a:r>
              <a:rPr lang="en-US" sz="2800" b="1" dirty="0">
                <a:latin typeface="Avenir Book" panose="02000503020000020003" pitchFamily="2" charset="0"/>
              </a:rPr>
              <a:t> from earlier!</a:t>
            </a:r>
            <a:endParaRPr lang="en-US" sz="2800" b="1" dirty="0">
              <a:solidFill>
                <a:srgbClr val="800001"/>
              </a:solidFill>
              <a:latin typeface="Avenir Book" panose="02000503020000020003" pitchFamily="2" charset="0"/>
            </a:endParaRPr>
          </a:p>
        </p:txBody>
      </p:sp>
    </p:spTree>
    <p:extLst>
      <p:ext uri="{BB962C8B-B14F-4D97-AF65-F5344CB8AC3E}">
        <p14:creationId xmlns:p14="http://schemas.microsoft.com/office/powerpoint/2010/main" val="12162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FC94-E0E1-A4D3-6883-A13940459F81}"/>
              </a:ext>
            </a:extLst>
          </p:cNvPr>
          <p:cNvSpPr>
            <a:spLocks noGrp="1"/>
          </p:cNvSpPr>
          <p:nvPr>
            <p:ph type="title"/>
          </p:nvPr>
        </p:nvSpPr>
        <p:spPr/>
        <p:txBody>
          <a:bodyPr/>
          <a:lstStyle/>
          <a:p>
            <a:r>
              <a:rPr lang="en-US" dirty="0"/>
              <a:t>Factors resulting in the reproducibility crisis</a:t>
            </a:r>
          </a:p>
        </p:txBody>
      </p:sp>
      <p:sp>
        <p:nvSpPr>
          <p:cNvPr id="3" name="Content Placeholder 2">
            <a:extLst>
              <a:ext uri="{FF2B5EF4-FFF2-40B4-BE49-F238E27FC236}">
                <a16:creationId xmlns:a16="http://schemas.microsoft.com/office/drawing/2014/main" id="{87AB86C7-FD0C-18E5-1D97-EB578B49A695}"/>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4CA5B13C-32D3-12F1-ABEC-62D3D670C972}"/>
              </a:ext>
            </a:extLst>
          </p:cNvPr>
          <p:cNvSpPr txBox="1"/>
          <p:nvPr/>
        </p:nvSpPr>
        <p:spPr>
          <a:xfrm>
            <a:off x="2122714" y="1446371"/>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Insufficient sample sizes / statistical power</a:t>
            </a:r>
          </a:p>
        </p:txBody>
      </p:sp>
      <p:sp>
        <p:nvSpPr>
          <p:cNvPr id="6" name="TextBox 5">
            <a:extLst>
              <a:ext uri="{FF2B5EF4-FFF2-40B4-BE49-F238E27FC236}">
                <a16:creationId xmlns:a16="http://schemas.microsoft.com/office/drawing/2014/main" id="{7E753C17-D93F-DEE4-66E0-D4CB5D81863B}"/>
              </a:ext>
            </a:extLst>
          </p:cNvPr>
          <p:cNvSpPr txBox="1"/>
          <p:nvPr/>
        </p:nvSpPr>
        <p:spPr>
          <a:xfrm>
            <a:off x="2122709" y="3137229"/>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Academic capitalism / publication bias</a:t>
            </a:r>
          </a:p>
        </p:txBody>
      </p:sp>
      <p:sp>
        <p:nvSpPr>
          <p:cNvPr id="8" name="TextBox 7">
            <a:extLst>
              <a:ext uri="{FF2B5EF4-FFF2-40B4-BE49-F238E27FC236}">
                <a16:creationId xmlns:a16="http://schemas.microsoft.com/office/drawing/2014/main" id="{2F8D3F45-75BA-B9AA-7E6A-FB021DF1B9BE}"/>
              </a:ext>
            </a:extLst>
          </p:cNvPr>
          <p:cNvSpPr txBox="1"/>
          <p:nvPr/>
        </p:nvSpPr>
        <p:spPr>
          <a:xfrm>
            <a:off x="2122710" y="2290035"/>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Questionable research practices / Fraud</a:t>
            </a:r>
          </a:p>
        </p:txBody>
      </p:sp>
    </p:spTree>
    <p:extLst>
      <p:ext uri="{BB962C8B-B14F-4D97-AF65-F5344CB8AC3E}">
        <p14:creationId xmlns:p14="http://schemas.microsoft.com/office/powerpoint/2010/main" val="427598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8731-9F74-1D6B-3255-78FC251DB95C}"/>
              </a:ext>
            </a:extLst>
          </p:cNvPr>
          <p:cNvSpPr>
            <a:spLocks noGrp="1"/>
          </p:cNvSpPr>
          <p:nvPr>
            <p:ph type="title"/>
          </p:nvPr>
        </p:nvSpPr>
        <p:spPr/>
        <p:txBody>
          <a:bodyPr/>
          <a:lstStyle/>
          <a:p>
            <a:r>
              <a:rPr lang="en-US" dirty="0">
                <a:solidFill>
                  <a:srgbClr val="800001"/>
                </a:solidFill>
              </a:rPr>
              <a:t>Exponential growth </a:t>
            </a:r>
            <a:r>
              <a:rPr lang="en-US" dirty="0"/>
              <a:t>of scientific publications</a:t>
            </a:r>
          </a:p>
        </p:txBody>
      </p:sp>
      <p:pic>
        <p:nvPicPr>
          <p:cNvPr id="5" name="Content Placeholder 4">
            <a:extLst>
              <a:ext uri="{FF2B5EF4-FFF2-40B4-BE49-F238E27FC236}">
                <a16:creationId xmlns:a16="http://schemas.microsoft.com/office/drawing/2014/main" id="{25E7896D-23D4-5C55-3BEA-8C4D8E067B41}"/>
              </a:ext>
            </a:extLst>
          </p:cNvPr>
          <p:cNvPicPr>
            <a:picLocks noGrp="1" noChangeAspect="1"/>
          </p:cNvPicPr>
          <p:nvPr>
            <p:ph idx="1"/>
          </p:nvPr>
        </p:nvPicPr>
        <p:blipFill>
          <a:blip r:embed="rId2"/>
          <a:stretch>
            <a:fillRect/>
          </a:stretch>
        </p:blipFill>
        <p:spPr>
          <a:xfrm>
            <a:off x="2581182" y="1446213"/>
            <a:ext cx="7029635" cy="4351337"/>
          </a:xfrm>
        </p:spPr>
      </p:pic>
      <p:sp>
        <p:nvSpPr>
          <p:cNvPr id="6" name="TextBox 5">
            <a:extLst>
              <a:ext uri="{FF2B5EF4-FFF2-40B4-BE49-F238E27FC236}">
                <a16:creationId xmlns:a16="http://schemas.microsoft.com/office/drawing/2014/main" id="{CAB05260-1301-A396-81A6-7CA2942B188C}"/>
              </a:ext>
            </a:extLst>
          </p:cNvPr>
          <p:cNvSpPr txBox="1"/>
          <p:nvPr/>
        </p:nvSpPr>
        <p:spPr>
          <a:xfrm>
            <a:off x="0" y="6488668"/>
            <a:ext cx="12192000" cy="369332"/>
          </a:xfrm>
          <a:prstGeom prst="rect">
            <a:avLst/>
          </a:prstGeom>
          <a:noFill/>
        </p:spPr>
        <p:txBody>
          <a:bodyPr wrap="square">
            <a:spAutoFit/>
          </a:bodyPr>
          <a:lstStyle/>
          <a:p>
            <a:r>
              <a:rPr lang="en-US" dirty="0">
                <a:latin typeface="Helvetica" pitchFamily="2" charset="0"/>
              </a:rPr>
              <a:t>Figure taken from </a:t>
            </a:r>
            <a:r>
              <a:rPr lang="en-US" dirty="0" err="1">
                <a:latin typeface="Helvetica" pitchFamily="2" charset="0"/>
              </a:rPr>
              <a:t>arxiv.org</a:t>
            </a:r>
            <a:r>
              <a:rPr lang="en-US" dirty="0">
                <a:latin typeface="Helvetica" pitchFamily="2" charset="0"/>
              </a:rPr>
              <a:t> on the number of submissions over time. https://</a:t>
            </a:r>
            <a:r>
              <a:rPr lang="en-US" dirty="0" err="1">
                <a:latin typeface="Helvetica" pitchFamily="2" charset="0"/>
              </a:rPr>
              <a:t>arxiv.org</a:t>
            </a:r>
            <a:r>
              <a:rPr lang="en-US" dirty="0">
                <a:latin typeface="Helvetica" pitchFamily="2" charset="0"/>
              </a:rPr>
              <a:t>/stats/</a:t>
            </a:r>
            <a:r>
              <a:rPr lang="en-US" dirty="0" err="1">
                <a:latin typeface="Helvetica" pitchFamily="2" charset="0"/>
              </a:rPr>
              <a:t>monthly_submissions</a:t>
            </a:r>
            <a:endParaRPr lang="en-US" dirty="0">
              <a:latin typeface="Helvetica" pitchFamily="2" charset="0"/>
            </a:endParaRPr>
          </a:p>
        </p:txBody>
      </p:sp>
    </p:spTree>
    <p:extLst>
      <p:ext uri="{BB962C8B-B14F-4D97-AF65-F5344CB8AC3E}">
        <p14:creationId xmlns:p14="http://schemas.microsoft.com/office/powerpoint/2010/main" val="307122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315F-DC78-3C4B-9461-5B151388D613}"/>
              </a:ext>
            </a:extLst>
          </p:cNvPr>
          <p:cNvSpPr>
            <a:spLocks noGrp="1"/>
          </p:cNvSpPr>
          <p:nvPr>
            <p:ph type="title"/>
          </p:nvPr>
        </p:nvSpPr>
        <p:spPr/>
        <p:txBody>
          <a:bodyPr/>
          <a:lstStyle/>
          <a:p>
            <a:r>
              <a:rPr lang="en-US" dirty="0">
                <a:solidFill>
                  <a:srgbClr val="800001"/>
                </a:solidFill>
              </a:rPr>
              <a:t>Exponential growth </a:t>
            </a:r>
            <a:r>
              <a:rPr lang="en-US" dirty="0"/>
              <a:t>of scientific publications</a:t>
            </a:r>
          </a:p>
        </p:txBody>
      </p:sp>
      <p:sp>
        <p:nvSpPr>
          <p:cNvPr id="3" name="Content Placeholder 2">
            <a:extLst>
              <a:ext uri="{FF2B5EF4-FFF2-40B4-BE49-F238E27FC236}">
                <a16:creationId xmlns:a16="http://schemas.microsoft.com/office/drawing/2014/main" id="{1BAA8BC6-D5A4-758D-764D-AF8FDE4238EE}"/>
              </a:ext>
            </a:extLst>
          </p:cNvPr>
          <p:cNvSpPr>
            <a:spLocks noGrp="1"/>
          </p:cNvSpPr>
          <p:nvPr>
            <p:ph idx="1"/>
          </p:nvPr>
        </p:nvSpPr>
        <p:spPr>
          <a:xfrm>
            <a:off x="0" y="1446371"/>
            <a:ext cx="5344885" cy="4351338"/>
          </a:xfrm>
        </p:spPr>
        <p:txBody>
          <a:bodyPr/>
          <a:lstStyle/>
          <a:p>
            <a:r>
              <a:rPr lang="en-US" dirty="0"/>
              <a:t>Estimated to have reached </a:t>
            </a:r>
            <a:r>
              <a:rPr lang="en-US" dirty="0">
                <a:solidFill>
                  <a:srgbClr val="800001"/>
                </a:solidFill>
              </a:rPr>
              <a:t>2.9 million articles</a:t>
            </a:r>
            <a:r>
              <a:rPr lang="en-US" dirty="0">
                <a:solidFill>
                  <a:srgbClr val="C00000"/>
                </a:solidFill>
              </a:rPr>
              <a:t> </a:t>
            </a:r>
            <a:r>
              <a:rPr lang="en-US" dirty="0"/>
              <a:t>in 2020</a:t>
            </a:r>
            <a:r>
              <a:rPr lang="en-US" sz="1800" dirty="0"/>
              <a:t> (National Science Board, National Science Foundation)</a:t>
            </a:r>
          </a:p>
          <a:p>
            <a:endParaRPr lang="en-US" sz="1800" dirty="0"/>
          </a:p>
          <a:p>
            <a:r>
              <a:rPr lang="en-US" dirty="0"/>
              <a:t>Increasing by approximately </a:t>
            </a:r>
            <a:r>
              <a:rPr lang="en-US" dirty="0">
                <a:solidFill>
                  <a:srgbClr val="800001"/>
                </a:solidFill>
              </a:rPr>
              <a:t>4% </a:t>
            </a:r>
            <a:r>
              <a:rPr lang="en-US" dirty="0"/>
              <a:t>each year </a:t>
            </a:r>
            <a:r>
              <a:rPr lang="en-US" sz="1800" dirty="0"/>
              <a:t>(Pan, Petersen, </a:t>
            </a:r>
            <a:r>
              <a:rPr lang="en-US" sz="1800" dirty="0" err="1"/>
              <a:t>Pammolli</a:t>
            </a:r>
            <a:r>
              <a:rPr lang="en-US" sz="1800" dirty="0"/>
              <a:t> and Fortunato, 2016)</a:t>
            </a:r>
          </a:p>
        </p:txBody>
      </p:sp>
      <p:sp>
        <p:nvSpPr>
          <p:cNvPr id="5" name="TextBox 4">
            <a:extLst>
              <a:ext uri="{FF2B5EF4-FFF2-40B4-BE49-F238E27FC236}">
                <a16:creationId xmlns:a16="http://schemas.microsoft.com/office/drawing/2014/main" id="{78C06133-9CF9-D80A-4259-0558AFB98391}"/>
              </a:ext>
            </a:extLst>
          </p:cNvPr>
          <p:cNvSpPr txBox="1"/>
          <p:nvPr/>
        </p:nvSpPr>
        <p:spPr>
          <a:xfrm>
            <a:off x="0" y="5918517"/>
            <a:ext cx="12192000" cy="954107"/>
          </a:xfrm>
          <a:prstGeom prst="rect">
            <a:avLst/>
          </a:prstGeom>
          <a:noFill/>
        </p:spPr>
        <p:txBody>
          <a:bodyPr wrap="square">
            <a:spAutoFit/>
          </a:bodyPr>
          <a:lstStyle/>
          <a:p>
            <a:r>
              <a:rPr lang="en-US" sz="1400" dirty="0">
                <a:latin typeface="Helvetica" pitchFamily="2" charset="0"/>
                <a:cs typeface="Arial" panose="020B0604020202020204" pitchFamily="34" charset="0"/>
              </a:rPr>
              <a:t>Review by National Center for Science and Engineering Statistics. https://</a:t>
            </a:r>
            <a:r>
              <a:rPr lang="en-US" sz="1400" dirty="0" err="1">
                <a:latin typeface="Helvetica" pitchFamily="2" charset="0"/>
                <a:cs typeface="Arial" panose="020B0604020202020204" pitchFamily="34" charset="0"/>
              </a:rPr>
              <a:t>ncses.nsf.gov</a:t>
            </a:r>
            <a:r>
              <a:rPr lang="en-US" sz="1400" dirty="0">
                <a:latin typeface="Helvetica" pitchFamily="2" charset="0"/>
                <a:cs typeface="Arial" panose="020B0604020202020204" pitchFamily="34" charset="0"/>
              </a:rPr>
              <a:t>/pubs/nsb20214/publication-output-by-country-region-or-economy-and-scientific-field</a:t>
            </a:r>
          </a:p>
          <a:p>
            <a:r>
              <a:rPr lang="en-US" sz="1400" b="0" i="0" dirty="0">
                <a:solidFill>
                  <a:srgbClr val="222222"/>
                </a:solidFill>
                <a:effectLst/>
                <a:latin typeface="Helvetica" pitchFamily="2" charset="0"/>
                <a:cs typeface="Arial" panose="020B0604020202020204" pitchFamily="34" charset="0"/>
              </a:rPr>
              <a:t>Pan, R. K., Petersen, A. M., </a:t>
            </a:r>
            <a:r>
              <a:rPr lang="en-US" sz="1400" b="0" i="0" dirty="0" err="1">
                <a:solidFill>
                  <a:srgbClr val="222222"/>
                </a:solidFill>
                <a:effectLst/>
                <a:latin typeface="Helvetica" pitchFamily="2" charset="0"/>
                <a:cs typeface="Arial" panose="020B0604020202020204" pitchFamily="34" charset="0"/>
              </a:rPr>
              <a:t>Pammolli</a:t>
            </a:r>
            <a:r>
              <a:rPr lang="en-US" sz="1400" b="0" i="0" dirty="0">
                <a:solidFill>
                  <a:srgbClr val="222222"/>
                </a:solidFill>
                <a:effectLst/>
                <a:latin typeface="Helvetica" pitchFamily="2" charset="0"/>
                <a:cs typeface="Arial" panose="020B0604020202020204" pitchFamily="34" charset="0"/>
              </a:rPr>
              <a:t>, F., &amp; Fortunato, S. (2018). The memory of science: Inflation, myopia, and the knowledge network. </a:t>
            </a:r>
            <a:r>
              <a:rPr lang="en-US" sz="1400" b="0" i="1" dirty="0">
                <a:solidFill>
                  <a:srgbClr val="222222"/>
                </a:solidFill>
                <a:effectLst/>
                <a:latin typeface="Helvetica" pitchFamily="2" charset="0"/>
                <a:cs typeface="Arial" panose="020B0604020202020204" pitchFamily="34" charset="0"/>
              </a:rPr>
              <a:t>Journal of </a:t>
            </a:r>
            <a:r>
              <a:rPr lang="en-US" sz="1400" b="0" i="1" dirty="0" err="1">
                <a:solidFill>
                  <a:srgbClr val="222222"/>
                </a:solidFill>
                <a:effectLst/>
                <a:latin typeface="Helvetica" pitchFamily="2" charset="0"/>
                <a:cs typeface="Arial" panose="020B0604020202020204" pitchFamily="34" charset="0"/>
              </a:rPr>
              <a:t>Informetrics</a:t>
            </a:r>
            <a:r>
              <a:rPr lang="en-US" sz="1400" b="0" i="0" dirty="0">
                <a:solidFill>
                  <a:srgbClr val="222222"/>
                </a:solidFill>
                <a:effectLst/>
                <a:latin typeface="Helvetica" pitchFamily="2" charset="0"/>
                <a:cs typeface="Arial" panose="020B0604020202020204" pitchFamily="34" charset="0"/>
              </a:rPr>
              <a:t>, </a:t>
            </a:r>
            <a:r>
              <a:rPr lang="en-US" sz="1400" b="0" i="1" dirty="0">
                <a:solidFill>
                  <a:srgbClr val="222222"/>
                </a:solidFill>
                <a:effectLst/>
                <a:latin typeface="Helvetica" pitchFamily="2" charset="0"/>
                <a:cs typeface="Arial" panose="020B0604020202020204" pitchFamily="34" charset="0"/>
              </a:rPr>
              <a:t>12</a:t>
            </a:r>
            <a:r>
              <a:rPr lang="en-US" sz="1400" b="0" i="0" dirty="0">
                <a:solidFill>
                  <a:srgbClr val="222222"/>
                </a:solidFill>
                <a:effectLst/>
                <a:latin typeface="Helvetica" pitchFamily="2" charset="0"/>
                <a:cs typeface="Arial" panose="020B0604020202020204" pitchFamily="34" charset="0"/>
              </a:rPr>
              <a:t>(3), 656-678. https://</a:t>
            </a:r>
            <a:r>
              <a:rPr lang="en-US" sz="1400" b="0" i="0" dirty="0" err="1">
                <a:solidFill>
                  <a:srgbClr val="222222"/>
                </a:solidFill>
                <a:effectLst/>
                <a:latin typeface="Helvetica" pitchFamily="2" charset="0"/>
                <a:cs typeface="Arial" panose="020B0604020202020204" pitchFamily="34" charset="0"/>
              </a:rPr>
              <a:t>arxiv.org</a:t>
            </a:r>
            <a:r>
              <a:rPr lang="en-US" sz="1400" b="0" i="0" dirty="0">
                <a:solidFill>
                  <a:srgbClr val="222222"/>
                </a:solidFill>
                <a:effectLst/>
                <a:latin typeface="Helvetica" pitchFamily="2" charset="0"/>
                <a:cs typeface="Arial" panose="020B0604020202020204" pitchFamily="34" charset="0"/>
              </a:rPr>
              <a:t>/abs/1607.05606</a:t>
            </a:r>
            <a:endParaRPr lang="en-US" sz="1400" dirty="0">
              <a:latin typeface="Helvetica" pitchFamily="2" charset="0"/>
              <a:cs typeface="Arial" panose="020B0604020202020204" pitchFamily="34" charset="0"/>
            </a:endParaRPr>
          </a:p>
        </p:txBody>
      </p:sp>
      <p:pic>
        <p:nvPicPr>
          <p:cNvPr id="7" name="Picture 6">
            <a:extLst>
              <a:ext uri="{FF2B5EF4-FFF2-40B4-BE49-F238E27FC236}">
                <a16:creationId xmlns:a16="http://schemas.microsoft.com/office/drawing/2014/main" id="{7EAE5428-DDBC-1E53-688B-34BD472DB42A}"/>
              </a:ext>
            </a:extLst>
          </p:cNvPr>
          <p:cNvPicPr>
            <a:picLocks noChangeAspect="1"/>
          </p:cNvPicPr>
          <p:nvPr/>
        </p:nvPicPr>
        <p:blipFill rotWithShape="1">
          <a:blip r:embed="rId2"/>
          <a:srcRect l="4393" t="3969" r="5398" b="28413"/>
          <a:stretch/>
        </p:blipFill>
        <p:spPr>
          <a:xfrm>
            <a:off x="5344885" y="1060291"/>
            <a:ext cx="6847115" cy="4637314"/>
          </a:xfrm>
          <a:prstGeom prst="rect">
            <a:avLst/>
          </a:prstGeom>
        </p:spPr>
      </p:pic>
    </p:spTree>
    <p:extLst>
      <p:ext uri="{BB962C8B-B14F-4D97-AF65-F5344CB8AC3E}">
        <p14:creationId xmlns:p14="http://schemas.microsoft.com/office/powerpoint/2010/main" val="2662877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2107-A24E-263B-B7DA-9A6FF1B6DA48}"/>
              </a:ext>
            </a:extLst>
          </p:cNvPr>
          <p:cNvSpPr>
            <a:spLocks noGrp="1"/>
          </p:cNvSpPr>
          <p:nvPr>
            <p:ph type="title"/>
          </p:nvPr>
        </p:nvSpPr>
        <p:spPr/>
        <p:txBody>
          <a:bodyPr/>
          <a:lstStyle/>
          <a:p>
            <a:r>
              <a:rPr lang="en-US" dirty="0"/>
              <a:t>The </a:t>
            </a:r>
            <a:r>
              <a:rPr lang="en-US" dirty="0">
                <a:solidFill>
                  <a:srgbClr val="800001"/>
                </a:solidFill>
              </a:rPr>
              <a:t>decline</a:t>
            </a:r>
            <a:r>
              <a:rPr lang="en-US" dirty="0"/>
              <a:t> of negative results</a:t>
            </a:r>
          </a:p>
        </p:txBody>
      </p:sp>
      <p:sp>
        <p:nvSpPr>
          <p:cNvPr id="3" name="Content Placeholder 2">
            <a:extLst>
              <a:ext uri="{FF2B5EF4-FFF2-40B4-BE49-F238E27FC236}">
                <a16:creationId xmlns:a16="http://schemas.microsoft.com/office/drawing/2014/main" id="{0EA5CF9C-FCF8-C9A1-53D8-948F9A11284B}"/>
              </a:ext>
            </a:extLst>
          </p:cNvPr>
          <p:cNvSpPr>
            <a:spLocks noGrp="1"/>
          </p:cNvSpPr>
          <p:nvPr>
            <p:ph idx="1"/>
          </p:nvPr>
        </p:nvSpPr>
        <p:spPr>
          <a:xfrm>
            <a:off x="0" y="1237260"/>
            <a:ext cx="12192000" cy="5062711"/>
          </a:xfrm>
        </p:spPr>
        <p:txBody>
          <a:bodyPr>
            <a:normAutofit/>
          </a:bodyPr>
          <a:lstStyle/>
          <a:p>
            <a:r>
              <a:rPr lang="en-US" dirty="0"/>
              <a:t>The proportion of papers reporting a positive result has been </a:t>
            </a:r>
            <a:r>
              <a:rPr lang="en-US" dirty="0">
                <a:solidFill>
                  <a:srgbClr val="800001"/>
                </a:solidFill>
              </a:rPr>
              <a:t>increasing </a:t>
            </a:r>
            <a:r>
              <a:rPr lang="en-US" dirty="0"/>
              <a:t>from </a:t>
            </a:r>
            <a:r>
              <a:rPr lang="en-US" dirty="0">
                <a:solidFill>
                  <a:srgbClr val="800001"/>
                </a:solidFill>
              </a:rPr>
              <a:t>~70% </a:t>
            </a:r>
            <a:r>
              <a:rPr lang="en-US" dirty="0"/>
              <a:t>in 1990 to </a:t>
            </a:r>
            <a:r>
              <a:rPr lang="en-US" dirty="0">
                <a:solidFill>
                  <a:srgbClr val="800001"/>
                </a:solidFill>
              </a:rPr>
              <a:t>~90% </a:t>
            </a:r>
            <a:r>
              <a:rPr lang="en-US" dirty="0"/>
              <a:t>by 2005 </a:t>
            </a:r>
            <a:r>
              <a:rPr lang="en-US" sz="1600" dirty="0"/>
              <a:t>(Fanelli, 2012)</a:t>
            </a:r>
          </a:p>
          <a:p>
            <a:endParaRPr lang="en-US" dirty="0"/>
          </a:p>
          <a:p>
            <a:endParaRPr lang="en-US" dirty="0"/>
          </a:p>
          <a:p>
            <a:endParaRPr lang="en-US" dirty="0"/>
          </a:p>
          <a:p>
            <a:endParaRPr lang="en-US" dirty="0"/>
          </a:p>
          <a:p>
            <a:endParaRPr lang="en-US" dirty="0"/>
          </a:p>
          <a:p>
            <a:endParaRPr lang="en-US" dirty="0"/>
          </a:p>
          <a:p>
            <a:r>
              <a:rPr lang="en-US" dirty="0"/>
              <a:t>In the recent psychology literature, this proportion is estimated to be </a:t>
            </a:r>
            <a:r>
              <a:rPr lang="en-US" dirty="0">
                <a:solidFill>
                  <a:srgbClr val="800001"/>
                </a:solidFill>
              </a:rPr>
              <a:t>~95% </a:t>
            </a:r>
            <a:r>
              <a:rPr lang="en-US" sz="1600" dirty="0"/>
              <a:t>(Scheel, </a:t>
            </a:r>
            <a:r>
              <a:rPr lang="en-US" sz="1600" dirty="0" err="1"/>
              <a:t>Schijen</a:t>
            </a:r>
            <a:r>
              <a:rPr lang="en-US" sz="1600" dirty="0"/>
              <a:t> and </a:t>
            </a:r>
            <a:r>
              <a:rPr lang="en-US" sz="1600" dirty="0" err="1"/>
              <a:t>Lakens</a:t>
            </a:r>
            <a:r>
              <a:rPr lang="en-US" sz="1600" dirty="0"/>
              <a:t>, 2021)</a:t>
            </a:r>
            <a:endParaRPr lang="en-US" dirty="0"/>
          </a:p>
        </p:txBody>
      </p:sp>
      <p:sp>
        <p:nvSpPr>
          <p:cNvPr id="4" name="Rectangle 3">
            <a:extLst>
              <a:ext uri="{FF2B5EF4-FFF2-40B4-BE49-F238E27FC236}">
                <a16:creationId xmlns:a16="http://schemas.microsoft.com/office/drawing/2014/main" id="{7C4A4FB2-EB3C-08BF-6797-68BE1AD43D7E}"/>
              </a:ext>
            </a:extLst>
          </p:cNvPr>
          <p:cNvSpPr/>
          <p:nvPr/>
        </p:nvSpPr>
        <p:spPr>
          <a:xfrm>
            <a:off x="-2" y="6119336"/>
            <a:ext cx="12192001" cy="738664"/>
          </a:xfrm>
          <a:prstGeom prst="rect">
            <a:avLst/>
          </a:prstGeom>
        </p:spPr>
        <p:txBody>
          <a:bodyPr wrap="square">
            <a:spAutoFit/>
          </a:bodyPr>
          <a:lstStyle/>
          <a:p>
            <a:r>
              <a:rPr lang="en-US" sz="1400" dirty="0">
                <a:solidFill>
                  <a:srgbClr val="222222"/>
                </a:solidFill>
                <a:latin typeface="Arial" panose="020B0604020202020204" pitchFamily="34" charset="0"/>
              </a:rPr>
              <a:t>Figure from Fanelli, D. (2012). Negative results are disappearing from most disciplines and countries. </a:t>
            </a:r>
            <a:r>
              <a:rPr lang="en-US" sz="1400" i="1" dirty="0" err="1">
                <a:solidFill>
                  <a:srgbClr val="222222"/>
                </a:solidFill>
                <a:latin typeface="Arial" panose="020B0604020202020204" pitchFamily="34" charset="0"/>
              </a:rPr>
              <a:t>Scientometrics</a:t>
            </a:r>
            <a:r>
              <a:rPr lang="en-US" sz="1400" dirty="0">
                <a:solidFill>
                  <a:srgbClr val="222222"/>
                </a:solidFill>
                <a:latin typeface="Arial" panose="020B0604020202020204" pitchFamily="34" charset="0"/>
              </a:rPr>
              <a:t>, </a:t>
            </a:r>
            <a:r>
              <a:rPr lang="en-US" sz="1400" i="1" dirty="0">
                <a:solidFill>
                  <a:srgbClr val="222222"/>
                </a:solidFill>
                <a:latin typeface="Arial" panose="020B0604020202020204" pitchFamily="34" charset="0"/>
              </a:rPr>
              <a:t>90</a:t>
            </a:r>
            <a:r>
              <a:rPr lang="en-US" sz="1400" dirty="0">
                <a:solidFill>
                  <a:srgbClr val="222222"/>
                </a:solidFill>
                <a:latin typeface="Arial" panose="020B0604020202020204" pitchFamily="34" charset="0"/>
              </a:rPr>
              <a:t>(3), 891-904.</a:t>
            </a:r>
            <a:br>
              <a:rPr lang="en-US" sz="1400" dirty="0">
                <a:solidFill>
                  <a:srgbClr val="222222"/>
                </a:solidFill>
                <a:latin typeface="Arial" panose="020B0604020202020204" pitchFamily="34" charset="0"/>
              </a:rPr>
            </a:br>
            <a:r>
              <a:rPr lang="en-US" sz="1400" dirty="0">
                <a:solidFill>
                  <a:srgbClr val="222222"/>
                </a:solidFill>
                <a:latin typeface="Arial" panose="020B0604020202020204" pitchFamily="34" charset="0"/>
              </a:rPr>
              <a:t>Scheel, A. M., </a:t>
            </a:r>
            <a:r>
              <a:rPr lang="en-US" sz="1400" dirty="0" err="1">
                <a:solidFill>
                  <a:srgbClr val="222222"/>
                </a:solidFill>
                <a:latin typeface="Arial" panose="020B0604020202020204" pitchFamily="34" charset="0"/>
              </a:rPr>
              <a:t>Schijen</a:t>
            </a:r>
            <a:r>
              <a:rPr lang="en-US" sz="1400" dirty="0">
                <a:solidFill>
                  <a:srgbClr val="222222"/>
                </a:solidFill>
                <a:latin typeface="Arial" panose="020B0604020202020204" pitchFamily="34" charset="0"/>
              </a:rPr>
              <a:t>, M. R., &amp; </a:t>
            </a:r>
            <a:r>
              <a:rPr lang="en-US" sz="1400" dirty="0" err="1">
                <a:solidFill>
                  <a:srgbClr val="222222"/>
                </a:solidFill>
                <a:latin typeface="Arial" panose="020B0604020202020204" pitchFamily="34" charset="0"/>
              </a:rPr>
              <a:t>Lakens</a:t>
            </a:r>
            <a:r>
              <a:rPr lang="en-US" sz="1400" dirty="0">
                <a:solidFill>
                  <a:srgbClr val="222222"/>
                </a:solidFill>
                <a:latin typeface="Arial" panose="020B0604020202020204" pitchFamily="34" charset="0"/>
              </a:rPr>
              <a:t>, D. (2021). An excess of positive results: Comparing the standard Psychology literature with Registered Reports. Advances in Methods and Practices in Psychological Science, 4(2), 25152459211007467.</a:t>
            </a:r>
            <a:endParaRPr lang="en-US" sz="1400" dirty="0"/>
          </a:p>
        </p:txBody>
      </p:sp>
      <p:pic>
        <p:nvPicPr>
          <p:cNvPr id="2052" name="Picture 4" descr="Fig. 3">
            <a:extLst>
              <a:ext uri="{FF2B5EF4-FFF2-40B4-BE49-F238E27FC236}">
                <a16:creationId xmlns:a16="http://schemas.microsoft.com/office/drawing/2014/main" id="{1714F23F-6ED9-8954-7913-E09CAEDFE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48" y="2427348"/>
            <a:ext cx="7200900" cy="2501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756DD1B-4DB0-83FA-D221-B4ADC0FDF23C}"/>
              </a:ext>
            </a:extLst>
          </p:cNvPr>
          <p:cNvSpPr txBox="1"/>
          <p:nvPr/>
        </p:nvSpPr>
        <p:spPr>
          <a:xfrm>
            <a:off x="413656" y="1536174"/>
            <a:ext cx="11364684" cy="3785652"/>
          </a:xfrm>
          <a:prstGeom prst="rect">
            <a:avLst/>
          </a:prstGeom>
          <a:solidFill>
            <a:schemeClr val="bg1"/>
          </a:solidFill>
          <a:ln w="38100">
            <a:solidFill>
              <a:schemeClr val="tx1"/>
            </a:solidFill>
          </a:ln>
        </p:spPr>
        <p:txBody>
          <a:bodyPr wrap="square" rtlCol="0">
            <a:spAutoFit/>
          </a:bodyPr>
          <a:lstStyle/>
          <a:p>
            <a:pPr algn="ctr"/>
            <a:r>
              <a:rPr lang="en-US" sz="6000" b="1" dirty="0">
                <a:latin typeface="Avenir Book" panose="02000503020000020003" pitchFamily="2" charset="0"/>
              </a:rPr>
              <a:t>Does more papers (mostly with positive findings) mean faster scientific progress?</a:t>
            </a:r>
          </a:p>
          <a:p>
            <a:pPr algn="ctr"/>
            <a:r>
              <a:rPr lang="en-US" sz="6000" b="1" dirty="0">
                <a:latin typeface="Avenir Book" panose="02000503020000020003" pitchFamily="2" charset="0"/>
              </a:rPr>
              <a:t>I say </a:t>
            </a:r>
            <a:r>
              <a:rPr lang="en-US" sz="6000" b="1" dirty="0">
                <a:solidFill>
                  <a:srgbClr val="800001"/>
                </a:solidFill>
                <a:latin typeface="Avenir Book" panose="02000503020000020003" pitchFamily="2" charset="0"/>
              </a:rPr>
              <a:t>not really.</a:t>
            </a:r>
            <a:endParaRPr lang="en-US" sz="4000" b="1" dirty="0">
              <a:solidFill>
                <a:srgbClr val="800001"/>
              </a:solidFill>
              <a:latin typeface="Avenir Book" panose="02000503020000020003" pitchFamily="2" charset="0"/>
            </a:endParaRPr>
          </a:p>
        </p:txBody>
      </p:sp>
    </p:spTree>
    <p:extLst>
      <p:ext uri="{BB962C8B-B14F-4D97-AF65-F5344CB8AC3E}">
        <p14:creationId xmlns:p14="http://schemas.microsoft.com/office/powerpoint/2010/main" val="65467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E925-DECC-AC5C-5CA3-FF0D5D35D764}"/>
              </a:ext>
            </a:extLst>
          </p:cNvPr>
          <p:cNvSpPr>
            <a:spLocks noGrp="1"/>
          </p:cNvSpPr>
          <p:nvPr>
            <p:ph type="title"/>
          </p:nvPr>
        </p:nvSpPr>
        <p:spPr/>
        <p:txBody>
          <a:bodyPr/>
          <a:lstStyle/>
          <a:p>
            <a:r>
              <a:rPr lang="en-US" dirty="0"/>
              <a:t>The goals of this talk</a:t>
            </a:r>
          </a:p>
        </p:txBody>
      </p:sp>
      <p:sp>
        <p:nvSpPr>
          <p:cNvPr id="3" name="Content Placeholder 2">
            <a:extLst>
              <a:ext uri="{FF2B5EF4-FFF2-40B4-BE49-F238E27FC236}">
                <a16:creationId xmlns:a16="http://schemas.microsoft.com/office/drawing/2014/main" id="{1DE21A7B-5F64-10BA-10A9-ADB95E880C18}"/>
              </a:ext>
            </a:extLst>
          </p:cNvPr>
          <p:cNvSpPr>
            <a:spLocks noGrp="1"/>
          </p:cNvSpPr>
          <p:nvPr>
            <p:ph idx="1"/>
          </p:nvPr>
        </p:nvSpPr>
        <p:spPr>
          <a:xfrm>
            <a:off x="0" y="1446370"/>
            <a:ext cx="12192000" cy="5411630"/>
          </a:xfrm>
        </p:spPr>
        <p:txBody>
          <a:bodyPr>
            <a:noAutofit/>
          </a:bodyPr>
          <a:lstStyle/>
          <a:p>
            <a:pPr>
              <a:lnSpc>
                <a:spcPct val="114000"/>
              </a:lnSpc>
            </a:pPr>
            <a:r>
              <a:rPr lang="en-US" dirty="0"/>
              <a:t>To highlight that paths in academia and science </a:t>
            </a:r>
            <a:r>
              <a:rPr lang="en-US" dirty="0">
                <a:solidFill>
                  <a:srgbClr val="800001"/>
                </a:solidFill>
              </a:rPr>
              <a:t>are not equal </a:t>
            </a:r>
            <a:r>
              <a:rPr lang="en-US" dirty="0"/>
              <a:t>(and I think </a:t>
            </a:r>
            <a:r>
              <a:rPr lang="en-US" dirty="0">
                <a:solidFill>
                  <a:srgbClr val="800001"/>
                </a:solidFill>
              </a:rPr>
              <a:t>not fair</a:t>
            </a:r>
            <a:r>
              <a:rPr lang="en-US" dirty="0"/>
              <a:t>)</a:t>
            </a:r>
          </a:p>
          <a:p>
            <a:pPr>
              <a:lnSpc>
                <a:spcPct val="114000"/>
              </a:lnSpc>
            </a:pPr>
            <a:r>
              <a:rPr lang="en-US" dirty="0"/>
              <a:t>To outline the pervasive issues in science that lead to the </a:t>
            </a:r>
            <a:r>
              <a:rPr lang="en-US" dirty="0">
                <a:solidFill>
                  <a:srgbClr val="800001"/>
                </a:solidFill>
              </a:rPr>
              <a:t>reproducibility crisis</a:t>
            </a:r>
            <a:endParaRPr lang="en-US" dirty="0"/>
          </a:p>
          <a:p>
            <a:pPr>
              <a:lnSpc>
                <a:spcPct val="114000"/>
              </a:lnSpc>
            </a:pPr>
            <a:r>
              <a:rPr lang="en-US" dirty="0"/>
              <a:t>To share my vision for how </a:t>
            </a:r>
            <a:r>
              <a:rPr lang="en-US" dirty="0">
                <a:solidFill>
                  <a:schemeClr val="accent5">
                    <a:lumMod val="75000"/>
                  </a:schemeClr>
                </a:solidFill>
              </a:rPr>
              <a:t>science and academia should be improved</a:t>
            </a:r>
          </a:p>
          <a:p>
            <a:pPr>
              <a:lnSpc>
                <a:spcPct val="114000"/>
              </a:lnSpc>
            </a:pPr>
            <a:r>
              <a:rPr lang="en-US" dirty="0"/>
              <a:t>To share why I think early-career researchers should be </a:t>
            </a:r>
            <a:r>
              <a:rPr lang="en-US" dirty="0">
                <a:solidFill>
                  <a:schemeClr val="accent5">
                    <a:lumMod val="75000"/>
                  </a:schemeClr>
                </a:solidFill>
              </a:rPr>
              <a:t>engaging in Open Science</a:t>
            </a:r>
          </a:p>
          <a:p>
            <a:pPr>
              <a:lnSpc>
                <a:spcPct val="114000"/>
              </a:lnSpc>
            </a:pPr>
            <a:endParaRPr lang="en-US" dirty="0"/>
          </a:p>
          <a:p>
            <a:pPr>
              <a:lnSpc>
                <a:spcPct val="114000"/>
              </a:lnSpc>
            </a:pPr>
            <a:endParaRPr lang="en-US" dirty="0"/>
          </a:p>
          <a:p>
            <a:pPr>
              <a:lnSpc>
                <a:spcPct val="114000"/>
              </a:lnSpc>
            </a:pPr>
            <a:endParaRPr lang="en-US" dirty="0"/>
          </a:p>
        </p:txBody>
      </p:sp>
    </p:spTree>
    <p:extLst>
      <p:ext uri="{BB962C8B-B14F-4D97-AF65-F5344CB8AC3E}">
        <p14:creationId xmlns:p14="http://schemas.microsoft.com/office/powerpoint/2010/main" val="205813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26A0-6C65-2AFE-D07C-A140DCF1F2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3E6F5-CAF0-CC1C-9946-212B1BAA85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3BC7FB-18D5-462B-D4C4-FB292D58C55B}"/>
              </a:ext>
            </a:extLst>
          </p:cNvPr>
          <p:cNvPicPr>
            <a:picLocks noChangeAspect="1"/>
          </p:cNvPicPr>
          <p:nvPr/>
        </p:nvPicPr>
        <p:blipFill>
          <a:blip r:embed="rId2"/>
          <a:stretch>
            <a:fillRect/>
          </a:stretch>
        </p:blipFill>
        <p:spPr>
          <a:xfrm>
            <a:off x="533400" y="1390650"/>
            <a:ext cx="5562600" cy="4076700"/>
          </a:xfrm>
          <a:prstGeom prst="rect">
            <a:avLst/>
          </a:prstGeom>
        </p:spPr>
      </p:pic>
      <p:sp>
        <p:nvSpPr>
          <p:cNvPr id="5" name="TextBox 4">
            <a:extLst>
              <a:ext uri="{FF2B5EF4-FFF2-40B4-BE49-F238E27FC236}">
                <a16:creationId xmlns:a16="http://schemas.microsoft.com/office/drawing/2014/main" id="{E5922646-4A39-0109-6B57-80AC83D67356}"/>
              </a:ext>
            </a:extLst>
          </p:cNvPr>
          <p:cNvSpPr txBox="1"/>
          <p:nvPr/>
        </p:nvSpPr>
        <p:spPr>
          <a:xfrm>
            <a:off x="2952206" y="6519446"/>
            <a:ext cx="9555479"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Taken from Repeat After Me by Maki </a:t>
            </a:r>
            <a:r>
              <a:rPr lang="en-US" sz="1600" dirty="0" err="1">
                <a:latin typeface="Arial" panose="020B0604020202020204" pitchFamily="34" charset="0"/>
                <a:cs typeface="Arial" panose="020B0604020202020204" pitchFamily="34" charset="0"/>
              </a:rPr>
              <a:t>Naro</a:t>
            </a:r>
            <a:r>
              <a:rPr lang="en-US" sz="1600" dirty="0">
                <a:latin typeface="Arial" panose="020B0604020202020204" pitchFamily="34" charset="0"/>
                <a:cs typeface="Arial" panose="020B0604020202020204" pitchFamily="34" charset="0"/>
              </a:rPr>
              <a:t>. Published by The Nib. https://</a:t>
            </a:r>
            <a:r>
              <a:rPr lang="en-US" sz="1600" dirty="0" err="1">
                <a:latin typeface="Arial" panose="020B0604020202020204" pitchFamily="34" charset="0"/>
                <a:cs typeface="Arial" panose="020B0604020202020204" pitchFamily="34" charset="0"/>
              </a:rPr>
              <a:t>thenib.com</a:t>
            </a:r>
            <a:r>
              <a:rPr lang="en-US" sz="1600" dirty="0">
                <a:latin typeface="Arial" panose="020B0604020202020204" pitchFamily="34" charset="0"/>
                <a:cs typeface="Arial" panose="020B0604020202020204" pitchFamily="34" charset="0"/>
              </a:rPr>
              <a:t>/repeat-after-me/</a:t>
            </a:r>
          </a:p>
        </p:txBody>
      </p:sp>
      <p:sp>
        <p:nvSpPr>
          <p:cNvPr id="6" name="TextBox 5">
            <a:extLst>
              <a:ext uri="{FF2B5EF4-FFF2-40B4-BE49-F238E27FC236}">
                <a16:creationId xmlns:a16="http://schemas.microsoft.com/office/drawing/2014/main" id="{87E3A56D-5CBD-BDEB-C929-8CA38997F1AF}"/>
              </a:ext>
            </a:extLst>
          </p:cNvPr>
          <p:cNvSpPr txBox="1"/>
          <p:nvPr/>
        </p:nvSpPr>
        <p:spPr>
          <a:xfrm>
            <a:off x="6569530" y="1166842"/>
            <a:ext cx="5148940" cy="4524315"/>
          </a:xfrm>
          <a:prstGeom prst="rect">
            <a:avLst/>
          </a:prstGeom>
          <a:solidFill>
            <a:schemeClr val="bg1"/>
          </a:solidFill>
          <a:ln w="38100">
            <a:solidFill>
              <a:schemeClr val="tx1"/>
            </a:solidFill>
          </a:ln>
        </p:spPr>
        <p:txBody>
          <a:bodyPr wrap="square" rtlCol="0">
            <a:spAutoFit/>
          </a:bodyPr>
          <a:lstStyle/>
          <a:p>
            <a:pPr algn="ctr"/>
            <a:r>
              <a:rPr lang="en-US" sz="3600" b="1" dirty="0">
                <a:latin typeface="Avenir Book" panose="02000503020000020003" pitchFamily="2" charset="0"/>
              </a:rPr>
              <a:t>Capitalist academic structures have lead to more papers, but with incentives and research assessment being broken, it has not meant more rigorous science.</a:t>
            </a:r>
            <a:endParaRPr lang="en-US" sz="2000" b="1" dirty="0">
              <a:solidFill>
                <a:srgbClr val="800001"/>
              </a:solidFill>
              <a:latin typeface="Avenir Book" panose="02000503020000020003" pitchFamily="2" charset="0"/>
            </a:endParaRPr>
          </a:p>
        </p:txBody>
      </p:sp>
    </p:spTree>
    <p:extLst>
      <p:ext uri="{BB962C8B-B14F-4D97-AF65-F5344CB8AC3E}">
        <p14:creationId xmlns:p14="http://schemas.microsoft.com/office/powerpoint/2010/main" val="16098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FC94-E0E1-A4D3-6883-A13940459F81}"/>
              </a:ext>
            </a:extLst>
          </p:cNvPr>
          <p:cNvSpPr>
            <a:spLocks noGrp="1"/>
          </p:cNvSpPr>
          <p:nvPr>
            <p:ph type="title"/>
          </p:nvPr>
        </p:nvSpPr>
        <p:spPr/>
        <p:txBody>
          <a:bodyPr/>
          <a:lstStyle/>
          <a:p>
            <a:r>
              <a:rPr lang="en-US" dirty="0"/>
              <a:t>Factors resulting in the reproducibility crisis</a:t>
            </a:r>
          </a:p>
        </p:txBody>
      </p:sp>
      <p:sp>
        <p:nvSpPr>
          <p:cNvPr id="3" name="Content Placeholder 2">
            <a:extLst>
              <a:ext uri="{FF2B5EF4-FFF2-40B4-BE49-F238E27FC236}">
                <a16:creationId xmlns:a16="http://schemas.microsoft.com/office/drawing/2014/main" id="{87AB86C7-FD0C-18E5-1D97-EB578B49A695}"/>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4CA5B13C-32D3-12F1-ABEC-62D3D670C972}"/>
              </a:ext>
            </a:extLst>
          </p:cNvPr>
          <p:cNvSpPr txBox="1"/>
          <p:nvPr/>
        </p:nvSpPr>
        <p:spPr>
          <a:xfrm>
            <a:off x="2122714" y="1446371"/>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Insufficient sample sizes / statistical power</a:t>
            </a:r>
          </a:p>
        </p:txBody>
      </p:sp>
      <p:sp>
        <p:nvSpPr>
          <p:cNvPr id="4" name="TextBox 3">
            <a:extLst>
              <a:ext uri="{FF2B5EF4-FFF2-40B4-BE49-F238E27FC236}">
                <a16:creationId xmlns:a16="http://schemas.microsoft.com/office/drawing/2014/main" id="{9FC5E646-54A9-9FE8-303E-85CA6CF7F9AF}"/>
              </a:ext>
            </a:extLst>
          </p:cNvPr>
          <p:cNvSpPr txBox="1"/>
          <p:nvPr/>
        </p:nvSpPr>
        <p:spPr>
          <a:xfrm>
            <a:off x="2122709" y="3965939"/>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Lack of replications</a:t>
            </a:r>
          </a:p>
        </p:txBody>
      </p:sp>
      <p:sp>
        <p:nvSpPr>
          <p:cNvPr id="6" name="TextBox 5">
            <a:extLst>
              <a:ext uri="{FF2B5EF4-FFF2-40B4-BE49-F238E27FC236}">
                <a16:creationId xmlns:a16="http://schemas.microsoft.com/office/drawing/2014/main" id="{7E753C17-D93F-DEE4-66E0-D4CB5D81863B}"/>
              </a:ext>
            </a:extLst>
          </p:cNvPr>
          <p:cNvSpPr txBox="1"/>
          <p:nvPr/>
        </p:nvSpPr>
        <p:spPr>
          <a:xfrm>
            <a:off x="2122709" y="3137229"/>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Academic capitalism / publication bias</a:t>
            </a:r>
          </a:p>
        </p:txBody>
      </p:sp>
      <p:sp>
        <p:nvSpPr>
          <p:cNvPr id="8" name="TextBox 7">
            <a:extLst>
              <a:ext uri="{FF2B5EF4-FFF2-40B4-BE49-F238E27FC236}">
                <a16:creationId xmlns:a16="http://schemas.microsoft.com/office/drawing/2014/main" id="{2F8D3F45-75BA-B9AA-7E6A-FB021DF1B9BE}"/>
              </a:ext>
            </a:extLst>
          </p:cNvPr>
          <p:cNvSpPr txBox="1"/>
          <p:nvPr/>
        </p:nvSpPr>
        <p:spPr>
          <a:xfrm>
            <a:off x="2122710" y="2290035"/>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Questionable research practices / Fraud</a:t>
            </a:r>
          </a:p>
        </p:txBody>
      </p:sp>
    </p:spTree>
    <p:extLst>
      <p:ext uri="{BB962C8B-B14F-4D97-AF65-F5344CB8AC3E}">
        <p14:creationId xmlns:p14="http://schemas.microsoft.com/office/powerpoint/2010/main" val="319456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9BED-C4F4-2E42-BA93-C522708A519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994ED25-88E5-FF43-B07D-36A3BFF8A6DC}"/>
              </a:ext>
            </a:extLst>
          </p:cNvPr>
          <p:cNvSpPr>
            <a:spLocks noGrp="1"/>
          </p:cNvSpPr>
          <p:nvPr>
            <p:ph idx="1"/>
          </p:nvPr>
        </p:nvSpPr>
        <p:spPr>
          <a:xfrm>
            <a:off x="0" y="1345248"/>
            <a:ext cx="8496300" cy="4892992"/>
          </a:xfrm>
        </p:spPr>
        <p:txBody>
          <a:bodyPr/>
          <a:lstStyle/>
          <a:p>
            <a:endParaRPr lang="en-US" dirty="0"/>
          </a:p>
        </p:txBody>
      </p:sp>
      <p:pic>
        <p:nvPicPr>
          <p:cNvPr id="7170" name="Picture 2" descr="The Difference">
            <a:extLst>
              <a:ext uri="{FF2B5EF4-FFF2-40B4-BE49-F238E27FC236}">
                <a16:creationId xmlns:a16="http://schemas.microsoft.com/office/drawing/2014/main" id="{3D948445-826E-234A-BFE1-B4308B1C5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590" y="39370"/>
            <a:ext cx="3620819" cy="68186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0F22AE4-E935-D14B-92B9-32A7A3131F25}"/>
              </a:ext>
            </a:extLst>
          </p:cNvPr>
          <p:cNvSpPr/>
          <p:nvPr/>
        </p:nvSpPr>
        <p:spPr>
          <a:xfrm>
            <a:off x="0" y="6488668"/>
            <a:ext cx="360868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Comic from https://</a:t>
            </a:r>
            <a:r>
              <a:rPr lang="en-US" dirty="0" err="1">
                <a:latin typeface="Arial" panose="020B0604020202020204" pitchFamily="34" charset="0"/>
                <a:cs typeface="Arial" panose="020B0604020202020204" pitchFamily="34" charset="0"/>
              </a:rPr>
              <a:t>xkcd.com</a:t>
            </a:r>
            <a:r>
              <a:rPr lang="en-US" dirty="0">
                <a:latin typeface="Arial" panose="020B0604020202020204" pitchFamily="34" charset="0"/>
                <a:cs typeface="Arial" panose="020B0604020202020204" pitchFamily="34" charset="0"/>
              </a:rPr>
              <a:t>/242/</a:t>
            </a:r>
          </a:p>
        </p:txBody>
      </p:sp>
    </p:spTree>
    <p:extLst>
      <p:ext uri="{BB962C8B-B14F-4D97-AF65-F5344CB8AC3E}">
        <p14:creationId xmlns:p14="http://schemas.microsoft.com/office/powerpoint/2010/main" val="3878498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E078-3C0A-1CCD-E275-06EA907E8EAA}"/>
              </a:ext>
            </a:extLst>
          </p:cNvPr>
          <p:cNvSpPr>
            <a:spLocks noGrp="1"/>
          </p:cNvSpPr>
          <p:nvPr>
            <p:ph type="title"/>
          </p:nvPr>
        </p:nvSpPr>
        <p:spPr/>
        <p:txBody>
          <a:bodyPr>
            <a:normAutofit/>
          </a:bodyPr>
          <a:lstStyle/>
          <a:p>
            <a:r>
              <a:rPr lang="en-US" sz="3600" dirty="0"/>
              <a:t>How often do direct replications occur in psychology?</a:t>
            </a:r>
          </a:p>
        </p:txBody>
      </p:sp>
      <p:sp>
        <p:nvSpPr>
          <p:cNvPr id="3" name="Content Placeholder 2">
            <a:extLst>
              <a:ext uri="{FF2B5EF4-FFF2-40B4-BE49-F238E27FC236}">
                <a16:creationId xmlns:a16="http://schemas.microsoft.com/office/drawing/2014/main" id="{52C2B3D7-2532-A61F-B556-18FA55941ECF}"/>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F1EC5E0C-D576-3C86-BD16-7EA14E2BCC1A}"/>
              </a:ext>
            </a:extLst>
          </p:cNvPr>
          <p:cNvSpPr txBox="1"/>
          <p:nvPr/>
        </p:nvSpPr>
        <p:spPr>
          <a:xfrm>
            <a:off x="2794907" y="2806432"/>
            <a:ext cx="6602186" cy="1631216"/>
          </a:xfrm>
          <a:prstGeom prst="rect">
            <a:avLst/>
          </a:prstGeom>
          <a:solidFill>
            <a:schemeClr val="bg1"/>
          </a:solidFill>
          <a:ln w="38100">
            <a:solidFill>
              <a:schemeClr val="tx1"/>
            </a:solidFill>
          </a:ln>
        </p:spPr>
        <p:txBody>
          <a:bodyPr wrap="square" rtlCol="0">
            <a:spAutoFit/>
          </a:bodyPr>
          <a:lstStyle/>
          <a:p>
            <a:pPr algn="ctr"/>
            <a:r>
              <a:rPr lang="en-US" sz="6000" b="1" dirty="0">
                <a:solidFill>
                  <a:srgbClr val="800001"/>
                </a:solidFill>
                <a:latin typeface="Avenir Book" panose="02000503020000020003" pitchFamily="2" charset="0"/>
              </a:rPr>
              <a:t>0.2%</a:t>
            </a:r>
          </a:p>
          <a:p>
            <a:pPr algn="ctr"/>
            <a:r>
              <a:rPr lang="en-US" sz="4000" b="1" dirty="0">
                <a:solidFill>
                  <a:srgbClr val="800001"/>
                </a:solidFill>
                <a:latin typeface="Avenir Book" panose="02000503020000020003" pitchFamily="2" charset="0"/>
              </a:rPr>
              <a:t>(169 out of 82,775 articles)</a:t>
            </a:r>
          </a:p>
        </p:txBody>
      </p:sp>
      <p:sp>
        <p:nvSpPr>
          <p:cNvPr id="6" name="TextBox 5">
            <a:extLst>
              <a:ext uri="{FF2B5EF4-FFF2-40B4-BE49-F238E27FC236}">
                <a16:creationId xmlns:a16="http://schemas.microsoft.com/office/drawing/2014/main" id="{F350E9FB-BFCF-91A1-C9B6-2F212B6AA324}"/>
              </a:ext>
            </a:extLst>
          </p:cNvPr>
          <p:cNvSpPr txBox="1"/>
          <p:nvPr/>
        </p:nvSpPr>
        <p:spPr>
          <a:xfrm>
            <a:off x="0" y="6273225"/>
            <a:ext cx="1219200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Figure given by Beth Clarke in a talk titled “</a:t>
            </a:r>
            <a:r>
              <a:rPr lang="en-US" sz="1600" b="1" dirty="0">
                <a:latin typeface="Arial" panose="020B0604020202020204" pitchFamily="34" charset="0"/>
                <a:cs typeface="Arial" panose="020B0604020202020204" pitchFamily="34" charset="0"/>
              </a:rPr>
              <a:t>The prevalence of replications in psychology</a:t>
            </a:r>
            <a:r>
              <a:rPr lang="en-US" sz="1600" dirty="0">
                <a:latin typeface="Arial" panose="020B0604020202020204" pitchFamily="34" charset="0"/>
                <a:cs typeface="Arial" panose="020B0604020202020204" pitchFamily="34" charset="0"/>
              </a:rPr>
              <a:t>”, given at the Metascience 2023 conference. https://</a:t>
            </a:r>
            <a:r>
              <a:rPr lang="en-US" sz="1600" dirty="0" err="1">
                <a:latin typeface="Arial" panose="020B0604020202020204" pitchFamily="34" charset="0"/>
                <a:cs typeface="Arial" panose="020B0604020202020204" pitchFamily="34" charset="0"/>
              </a:rPr>
              <a:t>www.youtube.com</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watch?v</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teOvjoJbmvM</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34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FE42-4FAD-CD9A-3AE0-D0FE6E0F8D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470F6B-48B6-972C-5C6B-3AF313270B9D}"/>
              </a:ext>
            </a:extLst>
          </p:cNvPr>
          <p:cNvSpPr>
            <a:spLocks noGrp="1"/>
          </p:cNvSpPr>
          <p:nvPr>
            <p:ph idx="1"/>
          </p:nvPr>
        </p:nvSpPr>
        <p:spPr/>
        <p:txBody>
          <a:bodyPr/>
          <a:lstStyle/>
          <a:p>
            <a:endParaRPr lang="en-US"/>
          </a:p>
        </p:txBody>
      </p:sp>
      <p:pic>
        <p:nvPicPr>
          <p:cNvPr id="27650" name="Picture 2" descr="Image">
            <a:extLst>
              <a:ext uri="{FF2B5EF4-FFF2-40B4-BE49-F238E27FC236}">
                <a16:creationId xmlns:a16="http://schemas.microsoft.com/office/drawing/2014/main" id="{4F65BA86-28CE-7F6B-9023-3078BBFDE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CA8C86-CA37-A6BF-3284-511A42C1C9B6}"/>
              </a:ext>
            </a:extLst>
          </p:cNvPr>
          <p:cNvSpPr txBox="1"/>
          <p:nvPr/>
        </p:nvSpPr>
        <p:spPr>
          <a:xfrm>
            <a:off x="0" y="6550223"/>
            <a:ext cx="11430000" cy="307777"/>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Slide by Gilad Feldman. Taken from https://</a:t>
            </a:r>
            <a:r>
              <a:rPr lang="en-US" sz="1400" b="1" dirty="0" err="1">
                <a:latin typeface="Arial" panose="020B0604020202020204" pitchFamily="34" charset="0"/>
                <a:cs typeface="Arial" panose="020B0604020202020204" pitchFamily="34" charset="0"/>
              </a:rPr>
              <a:t>twitter.com</a:t>
            </a:r>
            <a:r>
              <a:rPr lang="en-US" sz="1400" b="1" dirty="0">
                <a:latin typeface="Arial" panose="020B0604020202020204" pitchFamily="34" charset="0"/>
                <a:cs typeface="Arial" panose="020B0604020202020204" pitchFamily="34" charset="0"/>
              </a:rPr>
              <a:t>/</a:t>
            </a:r>
            <a:r>
              <a:rPr lang="en-US" sz="1400" b="1" dirty="0" err="1">
                <a:latin typeface="Arial" panose="020B0604020202020204" pitchFamily="34" charset="0"/>
                <a:cs typeface="Arial" panose="020B0604020202020204" pitchFamily="34" charset="0"/>
              </a:rPr>
              <a:t>giladfeldman</a:t>
            </a:r>
            <a:r>
              <a:rPr lang="en-US" sz="1400" b="1" dirty="0">
                <a:latin typeface="Arial" panose="020B0604020202020204" pitchFamily="34" charset="0"/>
                <a:cs typeface="Arial" panose="020B0604020202020204" pitchFamily="34" charset="0"/>
              </a:rPr>
              <a:t>/status/1662887769822068738/photo/1</a:t>
            </a:r>
          </a:p>
        </p:txBody>
      </p:sp>
      <p:sp>
        <p:nvSpPr>
          <p:cNvPr id="6" name="TextBox 5">
            <a:extLst>
              <a:ext uri="{FF2B5EF4-FFF2-40B4-BE49-F238E27FC236}">
                <a16:creationId xmlns:a16="http://schemas.microsoft.com/office/drawing/2014/main" id="{201CE166-6E40-4539-E16E-D84B4C21E92C}"/>
              </a:ext>
            </a:extLst>
          </p:cNvPr>
          <p:cNvSpPr txBox="1"/>
          <p:nvPr/>
        </p:nvSpPr>
        <p:spPr>
          <a:xfrm>
            <a:off x="2794907" y="2806432"/>
            <a:ext cx="6602186" cy="1015663"/>
          </a:xfrm>
          <a:prstGeom prst="rect">
            <a:avLst/>
          </a:prstGeom>
          <a:solidFill>
            <a:schemeClr val="bg1"/>
          </a:solidFill>
          <a:ln w="38100">
            <a:solidFill>
              <a:schemeClr val="tx1"/>
            </a:solidFill>
          </a:ln>
        </p:spPr>
        <p:txBody>
          <a:bodyPr wrap="square" rtlCol="0">
            <a:spAutoFit/>
          </a:bodyPr>
          <a:lstStyle/>
          <a:p>
            <a:pPr algn="ctr"/>
            <a:r>
              <a:rPr lang="en-US" sz="6000" b="1" dirty="0">
                <a:solidFill>
                  <a:srgbClr val="800001"/>
                </a:solidFill>
                <a:latin typeface="Avenir Book" panose="02000503020000020003" pitchFamily="2" charset="0"/>
              </a:rPr>
              <a:t>Not enough.</a:t>
            </a:r>
            <a:endParaRPr lang="en-US" sz="4000" b="1" dirty="0">
              <a:solidFill>
                <a:srgbClr val="800001"/>
              </a:solidFill>
              <a:latin typeface="Avenir Book" panose="02000503020000020003" pitchFamily="2" charset="0"/>
            </a:endParaRPr>
          </a:p>
        </p:txBody>
      </p:sp>
    </p:spTree>
    <p:extLst>
      <p:ext uri="{BB962C8B-B14F-4D97-AF65-F5344CB8AC3E}">
        <p14:creationId xmlns:p14="http://schemas.microsoft.com/office/powerpoint/2010/main" val="114008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FC94-E0E1-A4D3-6883-A13940459F81}"/>
              </a:ext>
            </a:extLst>
          </p:cNvPr>
          <p:cNvSpPr>
            <a:spLocks noGrp="1"/>
          </p:cNvSpPr>
          <p:nvPr>
            <p:ph type="title"/>
          </p:nvPr>
        </p:nvSpPr>
        <p:spPr/>
        <p:txBody>
          <a:bodyPr/>
          <a:lstStyle/>
          <a:p>
            <a:r>
              <a:rPr lang="en-US" dirty="0"/>
              <a:t>Factors resulting in the reproducibility crisis</a:t>
            </a:r>
          </a:p>
        </p:txBody>
      </p:sp>
      <p:sp>
        <p:nvSpPr>
          <p:cNvPr id="3" name="Content Placeholder 2">
            <a:extLst>
              <a:ext uri="{FF2B5EF4-FFF2-40B4-BE49-F238E27FC236}">
                <a16:creationId xmlns:a16="http://schemas.microsoft.com/office/drawing/2014/main" id="{87AB86C7-FD0C-18E5-1D97-EB578B49A695}"/>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4CA5B13C-32D3-12F1-ABEC-62D3D670C972}"/>
              </a:ext>
            </a:extLst>
          </p:cNvPr>
          <p:cNvSpPr txBox="1"/>
          <p:nvPr/>
        </p:nvSpPr>
        <p:spPr>
          <a:xfrm>
            <a:off x="2122714" y="1446371"/>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Insufficient sample sizes / statistical power</a:t>
            </a:r>
          </a:p>
        </p:txBody>
      </p:sp>
      <p:sp>
        <p:nvSpPr>
          <p:cNvPr id="4" name="TextBox 3">
            <a:extLst>
              <a:ext uri="{FF2B5EF4-FFF2-40B4-BE49-F238E27FC236}">
                <a16:creationId xmlns:a16="http://schemas.microsoft.com/office/drawing/2014/main" id="{9FC5E646-54A9-9FE8-303E-85CA6CF7F9AF}"/>
              </a:ext>
            </a:extLst>
          </p:cNvPr>
          <p:cNvSpPr txBox="1"/>
          <p:nvPr/>
        </p:nvSpPr>
        <p:spPr>
          <a:xfrm>
            <a:off x="2122709" y="3965939"/>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Lack of direct replications</a:t>
            </a:r>
          </a:p>
        </p:txBody>
      </p:sp>
      <p:sp>
        <p:nvSpPr>
          <p:cNvPr id="6" name="TextBox 5">
            <a:extLst>
              <a:ext uri="{FF2B5EF4-FFF2-40B4-BE49-F238E27FC236}">
                <a16:creationId xmlns:a16="http://schemas.microsoft.com/office/drawing/2014/main" id="{7E753C17-D93F-DEE4-66E0-D4CB5D81863B}"/>
              </a:ext>
            </a:extLst>
          </p:cNvPr>
          <p:cNvSpPr txBox="1"/>
          <p:nvPr/>
        </p:nvSpPr>
        <p:spPr>
          <a:xfrm>
            <a:off x="2122709" y="3137229"/>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Academic capitalism / publication bias</a:t>
            </a:r>
          </a:p>
        </p:txBody>
      </p:sp>
      <p:sp>
        <p:nvSpPr>
          <p:cNvPr id="8" name="TextBox 7">
            <a:extLst>
              <a:ext uri="{FF2B5EF4-FFF2-40B4-BE49-F238E27FC236}">
                <a16:creationId xmlns:a16="http://schemas.microsoft.com/office/drawing/2014/main" id="{2F8D3F45-75BA-B9AA-7E6A-FB021DF1B9BE}"/>
              </a:ext>
            </a:extLst>
          </p:cNvPr>
          <p:cNvSpPr txBox="1"/>
          <p:nvPr/>
        </p:nvSpPr>
        <p:spPr>
          <a:xfrm>
            <a:off x="2122710" y="2290035"/>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Questionable research practices / Fraud</a:t>
            </a:r>
          </a:p>
        </p:txBody>
      </p:sp>
      <p:sp>
        <p:nvSpPr>
          <p:cNvPr id="7" name="TextBox 6">
            <a:extLst>
              <a:ext uri="{FF2B5EF4-FFF2-40B4-BE49-F238E27FC236}">
                <a16:creationId xmlns:a16="http://schemas.microsoft.com/office/drawing/2014/main" id="{87C0A8D5-61C6-1974-9BF3-C892124EF265}"/>
              </a:ext>
            </a:extLst>
          </p:cNvPr>
          <p:cNvSpPr txBox="1"/>
          <p:nvPr/>
        </p:nvSpPr>
        <p:spPr>
          <a:xfrm>
            <a:off x="2122708" y="4826854"/>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Soft theories / over-reliance on NHST</a:t>
            </a:r>
          </a:p>
        </p:txBody>
      </p:sp>
    </p:spTree>
    <p:extLst>
      <p:ext uri="{BB962C8B-B14F-4D97-AF65-F5344CB8AC3E}">
        <p14:creationId xmlns:p14="http://schemas.microsoft.com/office/powerpoint/2010/main" val="415332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CB31-C3E7-56FE-097C-E968BA784176}"/>
              </a:ext>
            </a:extLst>
          </p:cNvPr>
          <p:cNvSpPr>
            <a:spLocks noGrp="1"/>
          </p:cNvSpPr>
          <p:nvPr>
            <p:ph type="title"/>
          </p:nvPr>
        </p:nvSpPr>
        <p:spPr/>
        <p:txBody>
          <a:bodyPr/>
          <a:lstStyle/>
          <a:p>
            <a:r>
              <a:rPr lang="en-US" dirty="0"/>
              <a:t>Playing </a:t>
            </a:r>
            <a:r>
              <a:rPr lang="en-US" i="1" dirty="0">
                <a:solidFill>
                  <a:schemeClr val="accent5">
                    <a:lumMod val="75000"/>
                  </a:schemeClr>
                </a:solidFill>
              </a:rPr>
              <a:t>20 questions </a:t>
            </a:r>
            <a:r>
              <a:rPr lang="en-US" dirty="0"/>
              <a:t>with nature</a:t>
            </a:r>
          </a:p>
        </p:txBody>
      </p:sp>
      <p:sp>
        <p:nvSpPr>
          <p:cNvPr id="3" name="Content Placeholder 2">
            <a:extLst>
              <a:ext uri="{FF2B5EF4-FFF2-40B4-BE49-F238E27FC236}">
                <a16:creationId xmlns:a16="http://schemas.microsoft.com/office/drawing/2014/main" id="{69DA4780-C337-B5E3-BE94-BF25C29B6BB9}"/>
              </a:ext>
            </a:extLst>
          </p:cNvPr>
          <p:cNvSpPr>
            <a:spLocks noGrp="1"/>
          </p:cNvSpPr>
          <p:nvPr>
            <p:ph idx="1"/>
          </p:nvPr>
        </p:nvSpPr>
        <p:spPr/>
        <p:txBody>
          <a:bodyPr/>
          <a:lstStyle/>
          <a:p>
            <a:r>
              <a:rPr lang="en-US" dirty="0"/>
              <a:t>It is often assumed that…</a:t>
            </a:r>
          </a:p>
        </p:txBody>
      </p:sp>
      <p:sp>
        <p:nvSpPr>
          <p:cNvPr id="5" name="TextBox 4">
            <a:extLst>
              <a:ext uri="{FF2B5EF4-FFF2-40B4-BE49-F238E27FC236}">
                <a16:creationId xmlns:a16="http://schemas.microsoft.com/office/drawing/2014/main" id="{C687D5D7-BB1C-569E-9737-37634EC7A2CC}"/>
              </a:ext>
            </a:extLst>
          </p:cNvPr>
          <p:cNvSpPr txBox="1"/>
          <p:nvPr/>
        </p:nvSpPr>
        <p:spPr>
          <a:xfrm>
            <a:off x="0" y="6581001"/>
            <a:ext cx="10265229"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Newell, A. (1973). You can't play 20 questions with nature and win: Projective comments on the papers of this symposium.</a:t>
            </a:r>
            <a:endParaRPr lang="en-US" sz="1200" dirty="0"/>
          </a:p>
        </p:txBody>
      </p:sp>
      <p:sp>
        <p:nvSpPr>
          <p:cNvPr id="6" name="TextBox 5">
            <a:extLst>
              <a:ext uri="{FF2B5EF4-FFF2-40B4-BE49-F238E27FC236}">
                <a16:creationId xmlns:a16="http://schemas.microsoft.com/office/drawing/2014/main" id="{24DCD8E5-B37A-B77F-862A-B82569105363}"/>
              </a:ext>
            </a:extLst>
          </p:cNvPr>
          <p:cNvSpPr txBox="1"/>
          <p:nvPr/>
        </p:nvSpPr>
        <p:spPr>
          <a:xfrm>
            <a:off x="2927545" y="2626491"/>
            <a:ext cx="1643399" cy="523220"/>
          </a:xfrm>
          <a:prstGeom prst="rect">
            <a:avLst/>
          </a:prstGeom>
          <a:noFill/>
        </p:spPr>
        <p:txBody>
          <a:bodyPr wrap="none" rtlCol="0">
            <a:spAutoFit/>
          </a:bodyPr>
          <a:lstStyle/>
          <a:p>
            <a:pPr algn="ctr"/>
            <a:r>
              <a:rPr lang="en-US" sz="2800" dirty="0">
                <a:latin typeface="Avenir Book" panose="02000503020000020003" pitchFamily="2" charset="0"/>
              </a:rPr>
              <a:t>Theory A</a:t>
            </a:r>
          </a:p>
        </p:txBody>
      </p:sp>
      <p:sp>
        <p:nvSpPr>
          <p:cNvPr id="7" name="TextBox 6">
            <a:extLst>
              <a:ext uri="{FF2B5EF4-FFF2-40B4-BE49-F238E27FC236}">
                <a16:creationId xmlns:a16="http://schemas.microsoft.com/office/drawing/2014/main" id="{5E46DA75-BD78-B3CC-8B3F-EFD889B0F24D}"/>
              </a:ext>
            </a:extLst>
          </p:cNvPr>
          <p:cNvSpPr txBox="1"/>
          <p:nvPr/>
        </p:nvSpPr>
        <p:spPr>
          <a:xfrm>
            <a:off x="7161745" y="2626491"/>
            <a:ext cx="1622560" cy="523220"/>
          </a:xfrm>
          <a:prstGeom prst="rect">
            <a:avLst/>
          </a:prstGeom>
          <a:noFill/>
        </p:spPr>
        <p:txBody>
          <a:bodyPr wrap="none" rtlCol="0">
            <a:spAutoFit/>
          </a:bodyPr>
          <a:lstStyle/>
          <a:p>
            <a:pPr algn="ctr"/>
            <a:r>
              <a:rPr lang="en-US" sz="2800" dirty="0">
                <a:latin typeface="Avenir Book" panose="02000503020000020003" pitchFamily="2" charset="0"/>
              </a:rPr>
              <a:t>Theory B</a:t>
            </a:r>
          </a:p>
        </p:txBody>
      </p:sp>
      <p:sp>
        <p:nvSpPr>
          <p:cNvPr id="8" name="TextBox 7">
            <a:extLst>
              <a:ext uri="{FF2B5EF4-FFF2-40B4-BE49-F238E27FC236}">
                <a16:creationId xmlns:a16="http://schemas.microsoft.com/office/drawing/2014/main" id="{735C1AD1-B1B5-5E35-C459-ABFB4FB9A300}"/>
              </a:ext>
            </a:extLst>
          </p:cNvPr>
          <p:cNvSpPr txBox="1"/>
          <p:nvPr/>
        </p:nvSpPr>
        <p:spPr>
          <a:xfrm>
            <a:off x="2998077" y="4683891"/>
            <a:ext cx="1502334" cy="523220"/>
          </a:xfrm>
          <a:prstGeom prst="rect">
            <a:avLst/>
          </a:prstGeom>
          <a:noFill/>
        </p:spPr>
        <p:txBody>
          <a:bodyPr wrap="none" rtlCol="0">
            <a:spAutoFit/>
          </a:bodyPr>
          <a:lstStyle/>
          <a:p>
            <a:pPr algn="ctr"/>
            <a:r>
              <a:rPr lang="en-US" sz="2800" dirty="0">
                <a:latin typeface="Avenir Book" panose="02000503020000020003" pitchFamily="2" charset="0"/>
              </a:rPr>
              <a:t>Result A</a:t>
            </a:r>
          </a:p>
        </p:txBody>
      </p:sp>
      <p:sp>
        <p:nvSpPr>
          <p:cNvPr id="9" name="TextBox 8">
            <a:extLst>
              <a:ext uri="{FF2B5EF4-FFF2-40B4-BE49-F238E27FC236}">
                <a16:creationId xmlns:a16="http://schemas.microsoft.com/office/drawing/2014/main" id="{742CF910-C99A-FB8A-BE25-21BF83499ED5}"/>
              </a:ext>
            </a:extLst>
          </p:cNvPr>
          <p:cNvSpPr txBox="1"/>
          <p:nvPr/>
        </p:nvSpPr>
        <p:spPr>
          <a:xfrm>
            <a:off x="7232277" y="4683891"/>
            <a:ext cx="1481496" cy="523220"/>
          </a:xfrm>
          <a:prstGeom prst="rect">
            <a:avLst/>
          </a:prstGeom>
          <a:noFill/>
        </p:spPr>
        <p:txBody>
          <a:bodyPr wrap="none" rtlCol="0">
            <a:spAutoFit/>
          </a:bodyPr>
          <a:lstStyle/>
          <a:p>
            <a:pPr algn="ctr"/>
            <a:r>
              <a:rPr lang="en-US" sz="2800" dirty="0">
                <a:latin typeface="Avenir Book" panose="02000503020000020003" pitchFamily="2" charset="0"/>
              </a:rPr>
              <a:t>Result B</a:t>
            </a:r>
          </a:p>
        </p:txBody>
      </p:sp>
      <p:cxnSp>
        <p:nvCxnSpPr>
          <p:cNvPr id="11" name="Straight Arrow Connector 10">
            <a:extLst>
              <a:ext uri="{FF2B5EF4-FFF2-40B4-BE49-F238E27FC236}">
                <a16:creationId xmlns:a16="http://schemas.microsoft.com/office/drawing/2014/main" id="{B85B4F45-E23C-A15E-EED7-675739B9D437}"/>
              </a:ext>
            </a:extLst>
          </p:cNvPr>
          <p:cNvCxnSpPr>
            <a:stCxn id="6" idx="2"/>
            <a:endCxn id="8" idx="0"/>
          </p:cNvCxnSpPr>
          <p:nvPr/>
        </p:nvCxnSpPr>
        <p:spPr>
          <a:xfrm flipH="1">
            <a:off x="3749244" y="3149711"/>
            <a:ext cx="1" cy="1534180"/>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92D37BA-87AE-7CFD-4FB5-7B8CCADE20AC}"/>
              </a:ext>
            </a:extLst>
          </p:cNvPr>
          <p:cNvCxnSpPr>
            <a:cxnSpLocks/>
            <a:stCxn id="7" idx="2"/>
            <a:endCxn id="9" idx="0"/>
          </p:cNvCxnSpPr>
          <p:nvPr/>
        </p:nvCxnSpPr>
        <p:spPr>
          <a:xfrm>
            <a:off x="7973025" y="3149711"/>
            <a:ext cx="0" cy="1534180"/>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2935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CB31-C3E7-56FE-097C-E968BA784176}"/>
              </a:ext>
            </a:extLst>
          </p:cNvPr>
          <p:cNvSpPr>
            <a:spLocks noGrp="1"/>
          </p:cNvSpPr>
          <p:nvPr>
            <p:ph type="title"/>
          </p:nvPr>
        </p:nvSpPr>
        <p:spPr/>
        <p:txBody>
          <a:bodyPr/>
          <a:lstStyle/>
          <a:p>
            <a:r>
              <a:rPr lang="en-US" dirty="0"/>
              <a:t>Playing </a:t>
            </a:r>
            <a:r>
              <a:rPr lang="en-US" i="1" dirty="0">
                <a:solidFill>
                  <a:schemeClr val="accent5">
                    <a:lumMod val="75000"/>
                  </a:schemeClr>
                </a:solidFill>
              </a:rPr>
              <a:t>20 questions </a:t>
            </a:r>
            <a:r>
              <a:rPr lang="en-US" dirty="0"/>
              <a:t>with nature</a:t>
            </a:r>
          </a:p>
        </p:txBody>
      </p:sp>
      <p:sp>
        <p:nvSpPr>
          <p:cNvPr id="3" name="Content Placeholder 2">
            <a:extLst>
              <a:ext uri="{FF2B5EF4-FFF2-40B4-BE49-F238E27FC236}">
                <a16:creationId xmlns:a16="http://schemas.microsoft.com/office/drawing/2014/main" id="{69DA4780-C337-B5E3-BE94-BF25C29B6BB9}"/>
              </a:ext>
            </a:extLst>
          </p:cNvPr>
          <p:cNvSpPr>
            <a:spLocks noGrp="1"/>
          </p:cNvSpPr>
          <p:nvPr>
            <p:ph idx="1"/>
          </p:nvPr>
        </p:nvSpPr>
        <p:spPr/>
        <p:txBody>
          <a:bodyPr/>
          <a:lstStyle/>
          <a:p>
            <a:r>
              <a:rPr lang="en-US" dirty="0"/>
              <a:t>It is often assumed that…</a:t>
            </a:r>
          </a:p>
        </p:txBody>
      </p:sp>
      <p:sp>
        <p:nvSpPr>
          <p:cNvPr id="5" name="TextBox 4">
            <a:extLst>
              <a:ext uri="{FF2B5EF4-FFF2-40B4-BE49-F238E27FC236}">
                <a16:creationId xmlns:a16="http://schemas.microsoft.com/office/drawing/2014/main" id="{C687D5D7-BB1C-569E-9737-37634EC7A2CC}"/>
              </a:ext>
            </a:extLst>
          </p:cNvPr>
          <p:cNvSpPr txBox="1"/>
          <p:nvPr/>
        </p:nvSpPr>
        <p:spPr>
          <a:xfrm>
            <a:off x="0" y="6581001"/>
            <a:ext cx="10265229"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Newell, A. (1973). You can't play 20 questions with nature and win: Projective comments on the papers of this symposium.</a:t>
            </a:r>
            <a:endParaRPr lang="en-US" sz="1200" dirty="0"/>
          </a:p>
        </p:txBody>
      </p:sp>
      <p:sp>
        <p:nvSpPr>
          <p:cNvPr id="6" name="TextBox 5">
            <a:extLst>
              <a:ext uri="{FF2B5EF4-FFF2-40B4-BE49-F238E27FC236}">
                <a16:creationId xmlns:a16="http://schemas.microsoft.com/office/drawing/2014/main" id="{24DCD8E5-B37A-B77F-862A-B82569105363}"/>
              </a:ext>
            </a:extLst>
          </p:cNvPr>
          <p:cNvSpPr txBox="1"/>
          <p:nvPr/>
        </p:nvSpPr>
        <p:spPr>
          <a:xfrm>
            <a:off x="2927545" y="2626491"/>
            <a:ext cx="1643399" cy="523220"/>
          </a:xfrm>
          <a:prstGeom prst="rect">
            <a:avLst/>
          </a:prstGeom>
          <a:noFill/>
        </p:spPr>
        <p:txBody>
          <a:bodyPr wrap="none" rtlCol="0">
            <a:spAutoFit/>
          </a:bodyPr>
          <a:lstStyle/>
          <a:p>
            <a:pPr algn="ctr"/>
            <a:r>
              <a:rPr lang="en-US" sz="2800" dirty="0">
                <a:latin typeface="Avenir Book" panose="02000503020000020003" pitchFamily="2" charset="0"/>
              </a:rPr>
              <a:t>Theory A</a:t>
            </a:r>
          </a:p>
        </p:txBody>
      </p:sp>
      <p:sp>
        <p:nvSpPr>
          <p:cNvPr id="7" name="TextBox 6">
            <a:extLst>
              <a:ext uri="{FF2B5EF4-FFF2-40B4-BE49-F238E27FC236}">
                <a16:creationId xmlns:a16="http://schemas.microsoft.com/office/drawing/2014/main" id="{5E46DA75-BD78-B3CC-8B3F-EFD889B0F24D}"/>
              </a:ext>
            </a:extLst>
          </p:cNvPr>
          <p:cNvSpPr txBox="1"/>
          <p:nvPr/>
        </p:nvSpPr>
        <p:spPr>
          <a:xfrm>
            <a:off x="7161745" y="2626491"/>
            <a:ext cx="1622560" cy="523220"/>
          </a:xfrm>
          <a:prstGeom prst="rect">
            <a:avLst/>
          </a:prstGeom>
          <a:noFill/>
        </p:spPr>
        <p:txBody>
          <a:bodyPr wrap="none" rtlCol="0">
            <a:spAutoFit/>
          </a:bodyPr>
          <a:lstStyle/>
          <a:p>
            <a:pPr algn="ctr"/>
            <a:r>
              <a:rPr lang="en-US" sz="2800" dirty="0">
                <a:latin typeface="Avenir Book" panose="02000503020000020003" pitchFamily="2" charset="0"/>
              </a:rPr>
              <a:t>Theory B</a:t>
            </a:r>
          </a:p>
        </p:txBody>
      </p:sp>
      <p:sp>
        <p:nvSpPr>
          <p:cNvPr id="8" name="TextBox 7">
            <a:extLst>
              <a:ext uri="{FF2B5EF4-FFF2-40B4-BE49-F238E27FC236}">
                <a16:creationId xmlns:a16="http://schemas.microsoft.com/office/drawing/2014/main" id="{735C1AD1-B1B5-5E35-C459-ABFB4FB9A300}"/>
              </a:ext>
            </a:extLst>
          </p:cNvPr>
          <p:cNvSpPr txBox="1"/>
          <p:nvPr/>
        </p:nvSpPr>
        <p:spPr>
          <a:xfrm>
            <a:off x="2998077" y="4683891"/>
            <a:ext cx="1502334" cy="523220"/>
          </a:xfrm>
          <a:prstGeom prst="rect">
            <a:avLst/>
          </a:prstGeom>
          <a:noFill/>
        </p:spPr>
        <p:txBody>
          <a:bodyPr wrap="none" rtlCol="0">
            <a:spAutoFit/>
          </a:bodyPr>
          <a:lstStyle/>
          <a:p>
            <a:pPr algn="ctr"/>
            <a:r>
              <a:rPr lang="en-US" sz="2800" dirty="0">
                <a:latin typeface="Avenir Book" panose="02000503020000020003" pitchFamily="2" charset="0"/>
              </a:rPr>
              <a:t>Result A</a:t>
            </a:r>
          </a:p>
        </p:txBody>
      </p:sp>
      <p:sp>
        <p:nvSpPr>
          <p:cNvPr id="9" name="TextBox 8">
            <a:extLst>
              <a:ext uri="{FF2B5EF4-FFF2-40B4-BE49-F238E27FC236}">
                <a16:creationId xmlns:a16="http://schemas.microsoft.com/office/drawing/2014/main" id="{742CF910-C99A-FB8A-BE25-21BF83499ED5}"/>
              </a:ext>
            </a:extLst>
          </p:cNvPr>
          <p:cNvSpPr txBox="1"/>
          <p:nvPr/>
        </p:nvSpPr>
        <p:spPr>
          <a:xfrm>
            <a:off x="7232277" y="4683891"/>
            <a:ext cx="1481496" cy="523220"/>
          </a:xfrm>
          <a:prstGeom prst="rect">
            <a:avLst/>
          </a:prstGeom>
          <a:noFill/>
        </p:spPr>
        <p:txBody>
          <a:bodyPr wrap="none" rtlCol="0">
            <a:spAutoFit/>
          </a:bodyPr>
          <a:lstStyle/>
          <a:p>
            <a:pPr algn="ctr"/>
            <a:r>
              <a:rPr lang="en-US" sz="2800" dirty="0">
                <a:latin typeface="Avenir Book" panose="02000503020000020003" pitchFamily="2" charset="0"/>
              </a:rPr>
              <a:t>Result B</a:t>
            </a:r>
          </a:p>
        </p:txBody>
      </p:sp>
      <p:cxnSp>
        <p:nvCxnSpPr>
          <p:cNvPr id="11" name="Straight Arrow Connector 10">
            <a:extLst>
              <a:ext uri="{FF2B5EF4-FFF2-40B4-BE49-F238E27FC236}">
                <a16:creationId xmlns:a16="http://schemas.microsoft.com/office/drawing/2014/main" id="{B85B4F45-E23C-A15E-EED7-675739B9D437}"/>
              </a:ext>
            </a:extLst>
          </p:cNvPr>
          <p:cNvCxnSpPr>
            <a:stCxn id="6" idx="2"/>
            <a:endCxn id="8" idx="0"/>
          </p:cNvCxnSpPr>
          <p:nvPr/>
        </p:nvCxnSpPr>
        <p:spPr>
          <a:xfrm flipH="1">
            <a:off x="3749244" y="3149711"/>
            <a:ext cx="1" cy="1534180"/>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92D37BA-87AE-7CFD-4FB5-7B8CCADE20AC}"/>
              </a:ext>
            </a:extLst>
          </p:cNvPr>
          <p:cNvCxnSpPr>
            <a:cxnSpLocks/>
            <a:stCxn id="7" idx="2"/>
            <a:endCxn id="9" idx="0"/>
          </p:cNvCxnSpPr>
          <p:nvPr/>
        </p:nvCxnSpPr>
        <p:spPr>
          <a:xfrm>
            <a:off x="7973025" y="3149711"/>
            <a:ext cx="0" cy="1534180"/>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pic>
        <p:nvPicPr>
          <p:cNvPr id="10" name="Graphic 9" descr="Close">
            <a:extLst>
              <a:ext uri="{FF2B5EF4-FFF2-40B4-BE49-F238E27FC236}">
                <a16:creationId xmlns:a16="http://schemas.microsoft.com/office/drawing/2014/main" id="{2EAA1B64-B032-20A4-C791-E69E50F68E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556" y="4708711"/>
            <a:ext cx="561376" cy="561376"/>
          </a:xfrm>
          <a:prstGeom prst="rect">
            <a:avLst/>
          </a:prstGeom>
        </p:spPr>
      </p:pic>
      <p:pic>
        <p:nvPicPr>
          <p:cNvPr id="14" name="Graphic 13" descr="Checkmark">
            <a:extLst>
              <a:ext uri="{FF2B5EF4-FFF2-40B4-BE49-F238E27FC236}">
                <a16:creationId xmlns:a16="http://schemas.microsoft.com/office/drawing/2014/main" id="{701B10D9-F47A-F994-1302-8F307358E5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3202" y="2522197"/>
            <a:ext cx="675091" cy="675091"/>
          </a:xfrm>
          <a:prstGeom prst="rect">
            <a:avLst/>
          </a:prstGeom>
        </p:spPr>
      </p:pic>
      <p:sp>
        <p:nvSpPr>
          <p:cNvPr id="4" name="TextBox 3">
            <a:extLst>
              <a:ext uri="{FF2B5EF4-FFF2-40B4-BE49-F238E27FC236}">
                <a16:creationId xmlns:a16="http://schemas.microsoft.com/office/drawing/2014/main" id="{78D1B4F1-9D83-1D48-2DBB-C88CA3EB5FDA}"/>
              </a:ext>
            </a:extLst>
          </p:cNvPr>
          <p:cNvSpPr txBox="1"/>
          <p:nvPr/>
        </p:nvSpPr>
        <p:spPr>
          <a:xfrm>
            <a:off x="5201444" y="1382348"/>
            <a:ext cx="6353698" cy="954107"/>
          </a:xfrm>
          <a:prstGeom prst="rect">
            <a:avLst/>
          </a:prstGeom>
          <a:noFill/>
          <a:ln w="38100">
            <a:solidFill>
              <a:srgbClr val="800001"/>
            </a:solidFill>
          </a:ln>
        </p:spPr>
        <p:txBody>
          <a:bodyPr wrap="square" rtlCol="0">
            <a:spAutoFit/>
          </a:bodyPr>
          <a:lstStyle/>
          <a:p>
            <a:pPr algn="ctr"/>
            <a:r>
              <a:rPr lang="en-US" sz="2800" b="1" dirty="0">
                <a:latin typeface="Avenir Book" panose="02000503020000020003" pitchFamily="2" charset="0"/>
              </a:rPr>
              <a:t>Assumes a fundamental dichotomy between theories</a:t>
            </a:r>
          </a:p>
        </p:txBody>
      </p:sp>
      <p:sp>
        <p:nvSpPr>
          <p:cNvPr id="15" name="TextBox 14">
            <a:extLst>
              <a:ext uri="{FF2B5EF4-FFF2-40B4-BE49-F238E27FC236}">
                <a16:creationId xmlns:a16="http://schemas.microsoft.com/office/drawing/2014/main" id="{D208CAD6-96BE-19A6-2FF5-7DB471019701}"/>
              </a:ext>
            </a:extLst>
          </p:cNvPr>
          <p:cNvSpPr txBox="1"/>
          <p:nvPr/>
        </p:nvSpPr>
        <p:spPr>
          <a:xfrm>
            <a:off x="703543" y="5600122"/>
            <a:ext cx="6895155" cy="954107"/>
          </a:xfrm>
          <a:prstGeom prst="rect">
            <a:avLst/>
          </a:prstGeom>
          <a:noFill/>
          <a:ln w="38100">
            <a:solidFill>
              <a:srgbClr val="800001"/>
            </a:solidFill>
          </a:ln>
        </p:spPr>
        <p:txBody>
          <a:bodyPr wrap="square" rtlCol="0">
            <a:spAutoFit/>
          </a:bodyPr>
          <a:lstStyle/>
          <a:p>
            <a:pPr algn="ctr"/>
            <a:r>
              <a:rPr lang="en-US" sz="2800" b="1" dirty="0">
                <a:latin typeface="Avenir Book" panose="02000503020000020003" pitchFamily="2" charset="0"/>
              </a:rPr>
              <a:t>Does not allow for indefinite conclusions or evidence for the null</a:t>
            </a:r>
          </a:p>
        </p:txBody>
      </p:sp>
    </p:spTree>
    <p:extLst>
      <p:ext uri="{BB962C8B-B14F-4D97-AF65-F5344CB8AC3E}">
        <p14:creationId xmlns:p14="http://schemas.microsoft.com/office/powerpoint/2010/main" val="58263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descr="Cloud">
            <a:extLst>
              <a:ext uri="{FF2B5EF4-FFF2-40B4-BE49-F238E27FC236}">
                <a16:creationId xmlns:a16="http://schemas.microsoft.com/office/drawing/2014/main" id="{4707D787-FCE8-BDD7-56C1-E704B42295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03810" y="556696"/>
            <a:ext cx="3934303" cy="3934303"/>
          </a:xfrm>
          <a:prstGeom prst="rect">
            <a:avLst/>
          </a:prstGeom>
        </p:spPr>
      </p:pic>
      <p:pic>
        <p:nvPicPr>
          <p:cNvPr id="19" name="Graphic 18" descr="Cloud">
            <a:extLst>
              <a:ext uri="{FF2B5EF4-FFF2-40B4-BE49-F238E27FC236}">
                <a16:creationId xmlns:a16="http://schemas.microsoft.com/office/drawing/2014/main" id="{5AB77586-AF23-601D-E73B-EB404B6329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6050" y="1266138"/>
            <a:ext cx="3934303" cy="3934303"/>
          </a:xfrm>
          <a:prstGeom prst="rect">
            <a:avLst/>
          </a:prstGeom>
        </p:spPr>
      </p:pic>
      <p:pic>
        <p:nvPicPr>
          <p:cNvPr id="18" name="Graphic 17" descr="Cloud">
            <a:extLst>
              <a:ext uri="{FF2B5EF4-FFF2-40B4-BE49-F238E27FC236}">
                <a16:creationId xmlns:a16="http://schemas.microsoft.com/office/drawing/2014/main" id="{FC7C0E66-46F9-6A52-D521-9B68D437C7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1243" y="1230136"/>
            <a:ext cx="3934303" cy="3934303"/>
          </a:xfrm>
          <a:prstGeom prst="rect">
            <a:avLst/>
          </a:prstGeom>
        </p:spPr>
      </p:pic>
      <p:sp>
        <p:nvSpPr>
          <p:cNvPr id="2" name="Title 1">
            <a:extLst>
              <a:ext uri="{FF2B5EF4-FFF2-40B4-BE49-F238E27FC236}">
                <a16:creationId xmlns:a16="http://schemas.microsoft.com/office/drawing/2014/main" id="{FC91CB31-C3E7-56FE-097C-E968BA784176}"/>
              </a:ext>
            </a:extLst>
          </p:cNvPr>
          <p:cNvSpPr>
            <a:spLocks noGrp="1"/>
          </p:cNvSpPr>
          <p:nvPr>
            <p:ph type="title"/>
          </p:nvPr>
        </p:nvSpPr>
        <p:spPr/>
        <p:txBody>
          <a:bodyPr/>
          <a:lstStyle/>
          <a:p>
            <a:r>
              <a:rPr lang="en-US" dirty="0"/>
              <a:t>Playing </a:t>
            </a:r>
            <a:r>
              <a:rPr lang="en-US" i="1" dirty="0">
                <a:solidFill>
                  <a:schemeClr val="accent5">
                    <a:lumMod val="75000"/>
                  </a:schemeClr>
                </a:solidFill>
              </a:rPr>
              <a:t>20 questions </a:t>
            </a:r>
            <a:r>
              <a:rPr lang="en-US" dirty="0"/>
              <a:t>with nature</a:t>
            </a:r>
          </a:p>
        </p:txBody>
      </p:sp>
      <p:sp>
        <p:nvSpPr>
          <p:cNvPr id="3" name="Content Placeholder 2">
            <a:extLst>
              <a:ext uri="{FF2B5EF4-FFF2-40B4-BE49-F238E27FC236}">
                <a16:creationId xmlns:a16="http://schemas.microsoft.com/office/drawing/2014/main" id="{69DA4780-C337-B5E3-BE94-BF25C29B6BB9}"/>
              </a:ext>
            </a:extLst>
          </p:cNvPr>
          <p:cNvSpPr>
            <a:spLocks noGrp="1"/>
          </p:cNvSpPr>
          <p:nvPr>
            <p:ph idx="1"/>
          </p:nvPr>
        </p:nvSpPr>
        <p:spPr/>
        <p:txBody>
          <a:bodyPr/>
          <a:lstStyle/>
          <a:p>
            <a:r>
              <a:rPr lang="en-US" dirty="0"/>
              <a:t>The reality is more like…</a:t>
            </a:r>
          </a:p>
        </p:txBody>
      </p:sp>
      <p:sp>
        <p:nvSpPr>
          <p:cNvPr id="5" name="TextBox 4">
            <a:extLst>
              <a:ext uri="{FF2B5EF4-FFF2-40B4-BE49-F238E27FC236}">
                <a16:creationId xmlns:a16="http://schemas.microsoft.com/office/drawing/2014/main" id="{C687D5D7-BB1C-569E-9737-37634EC7A2CC}"/>
              </a:ext>
            </a:extLst>
          </p:cNvPr>
          <p:cNvSpPr txBox="1"/>
          <p:nvPr/>
        </p:nvSpPr>
        <p:spPr>
          <a:xfrm>
            <a:off x="0" y="6581001"/>
            <a:ext cx="10265229"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Newell, A. (1973). You can't play 20 questions with nature and win: Projective comments on the papers of this symposium.</a:t>
            </a:r>
            <a:endParaRPr lang="en-US" sz="1200" dirty="0"/>
          </a:p>
        </p:txBody>
      </p:sp>
      <p:sp>
        <p:nvSpPr>
          <p:cNvPr id="6" name="TextBox 5">
            <a:extLst>
              <a:ext uri="{FF2B5EF4-FFF2-40B4-BE49-F238E27FC236}">
                <a16:creationId xmlns:a16="http://schemas.microsoft.com/office/drawing/2014/main" id="{24DCD8E5-B37A-B77F-862A-B82569105363}"/>
              </a:ext>
            </a:extLst>
          </p:cNvPr>
          <p:cNvSpPr txBox="1"/>
          <p:nvPr/>
        </p:nvSpPr>
        <p:spPr>
          <a:xfrm>
            <a:off x="4088303" y="2547860"/>
            <a:ext cx="1643399" cy="523220"/>
          </a:xfrm>
          <a:prstGeom prst="rect">
            <a:avLst/>
          </a:prstGeom>
          <a:noFill/>
        </p:spPr>
        <p:txBody>
          <a:bodyPr wrap="none" rtlCol="0">
            <a:spAutoFit/>
          </a:bodyPr>
          <a:lstStyle/>
          <a:p>
            <a:pPr algn="ctr"/>
            <a:r>
              <a:rPr lang="en-US" sz="2800" dirty="0">
                <a:latin typeface="Avenir Book" panose="02000503020000020003" pitchFamily="2" charset="0"/>
              </a:rPr>
              <a:t>Theory A</a:t>
            </a:r>
          </a:p>
        </p:txBody>
      </p:sp>
      <p:sp>
        <p:nvSpPr>
          <p:cNvPr id="7" name="TextBox 6">
            <a:extLst>
              <a:ext uri="{FF2B5EF4-FFF2-40B4-BE49-F238E27FC236}">
                <a16:creationId xmlns:a16="http://schemas.microsoft.com/office/drawing/2014/main" id="{5E46DA75-BD78-B3CC-8B3F-EFD889B0F24D}"/>
              </a:ext>
            </a:extLst>
          </p:cNvPr>
          <p:cNvSpPr txBox="1"/>
          <p:nvPr/>
        </p:nvSpPr>
        <p:spPr>
          <a:xfrm>
            <a:off x="5908030" y="2547860"/>
            <a:ext cx="1622560" cy="523220"/>
          </a:xfrm>
          <a:prstGeom prst="rect">
            <a:avLst/>
          </a:prstGeom>
          <a:noFill/>
        </p:spPr>
        <p:txBody>
          <a:bodyPr wrap="none" rtlCol="0">
            <a:spAutoFit/>
          </a:bodyPr>
          <a:lstStyle/>
          <a:p>
            <a:pPr algn="ctr"/>
            <a:r>
              <a:rPr lang="en-US" sz="2800" dirty="0">
                <a:latin typeface="Avenir Book" panose="02000503020000020003" pitchFamily="2" charset="0"/>
              </a:rPr>
              <a:t>Theory B</a:t>
            </a:r>
          </a:p>
        </p:txBody>
      </p:sp>
      <p:cxnSp>
        <p:nvCxnSpPr>
          <p:cNvPr id="24" name="Straight Connector 23">
            <a:extLst>
              <a:ext uri="{FF2B5EF4-FFF2-40B4-BE49-F238E27FC236}">
                <a16:creationId xmlns:a16="http://schemas.microsoft.com/office/drawing/2014/main" id="{6766A3D8-7EBB-A5F2-9463-4D61D1EDE956}"/>
              </a:ext>
            </a:extLst>
          </p:cNvPr>
          <p:cNvCxnSpPr>
            <a:cxnSpLocks/>
          </p:cNvCxnSpPr>
          <p:nvPr/>
        </p:nvCxnSpPr>
        <p:spPr>
          <a:xfrm>
            <a:off x="1329128" y="5782718"/>
            <a:ext cx="9533744"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F583C8-F309-D31C-5DBB-C05089B415B0}"/>
              </a:ext>
            </a:extLst>
          </p:cNvPr>
          <p:cNvSpPr txBox="1"/>
          <p:nvPr/>
        </p:nvSpPr>
        <p:spPr>
          <a:xfrm>
            <a:off x="4263220" y="5892768"/>
            <a:ext cx="3289620" cy="523220"/>
          </a:xfrm>
          <a:prstGeom prst="rect">
            <a:avLst/>
          </a:prstGeom>
          <a:noFill/>
        </p:spPr>
        <p:txBody>
          <a:bodyPr wrap="none" rtlCol="0">
            <a:spAutoFit/>
          </a:bodyPr>
          <a:lstStyle/>
          <a:p>
            <a:pPr algn="ctr"/>
            <a:r>
              <a:rPr lang="en-US" sz="2800" dirty="0">
                <a:latin typeface="Avenir Book" panose="02000503020000020003" pitchFamily="2" charset="0"/>
              </a:rPr>
              <a:t>All empirical results</a:t>
            </a:r>
          </a:p>
        </p:txBody>
      </p:sp>
      <p:sp>
        <p:nvSpPr>
          <p:cNvPr id="27" name="Triangle 26">
            <a:extLst>
              <a:ext uri="{FF2B5EF4-FFF2-40B4-BE49-F238E27FC236}">
                <a16:creationId xmlns:a16="http://schemas.microsoft.com/office/drawing/2014/main" id="{9EBCEBAF-5CEA-5A06-7EB3-61479766E6D0}"/>
              </a:ext>
            </a:extLst>
          </p:cNvPr>
          <p:cNvSpPr/>
          <p:nvPr/>
        </p:nvSpPr>
        <p:spPr>
          <a:xfrm>
            <a:off x="3478234" y="3057813"/>
            <a:ext cx="3934304" cy="2724905"/>
          </a:xfrm>
          <a:prstGeom prst="triangle">
            <a:avLst>
              <a:gd name="adj" fmla="val 48599"/>
            </a:avLst>
          </a:prstGeom>
          <a:solidFill>
            <a:schemeClr val="accent1">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a:extLst>
              <a:ext uri="{FF2B5EF4-FFF2-40B4-BE49-F238E27FC236}">
                <a16:creationId xmlns:a16="http://schemas.microsoft.com/office/drawing/2014/main" id="{C5635AAA-9210-A384-1D04-058C17ABCF7F}"/>
              </a:ext>
            </a:extLst>
          </p:cNvPr>
          <p:cNvSpPr/>
          <p:nvPr/>
        </p:nvSpPr>
        <p:spPr>
          <a:xfrm>
            <a:off x="4475226" y="3042823"/>
            <a:ext cx="3934304" cy="2724905"/>
          </a:xfrm>
          <a:prstGeom prst="triangle">
            <a:avLst>
              <a:gd name="adj" fmla="val 48599"/>
            </a:avLst>
          </a:prstGeom>
          <a:solidFill>
            <a:schemeClr val="accent4">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131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descr="Cloud">
            <a:extLst>
              <a:ext uri="{FF2B5EF4-FFF2-40B4-BE49-F238E27FC236}">
                <a16:creationId xmlns:a16="http://schemas.microsoft.com/office/drawing/2014/main" id="{4707D787-FCE8-BDD7-56C1-E704B42295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03810" y="556696"/>
            <a:ext cx="3934303" cy="3934303"/>
          </a:xfrm>
          <a:prstGeom prst="rect">
            <a:avLst/>
          </a:prstGeom>
        </p:spPr>
      </p:pic>
      <p:pic>
        <p:nvPicPr>
          <p:cNvPr id="19" name="Graphic 18" descr="Cloud">
            <a:extLst>
              <a:ext uri="{FF2B5EF4-FFF2-40B4-BE49-F238E27FC236}">
                <a16:creationId xmlns:a16="http://schemas.microsoft.com/office/drawing/2014/main" id="{5AB77586-AF23-601D-E73B-EB404B6329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6050" y="1266138"/>
            <a:ext cx="3934303" cy="3934303"/>
          </a:xfrm>
          <a:prstGeom prst="rect">
            <a:avLst/>
          </a:prstGeom>
        </p:spPr>
      </p:pic>
      <p:pic>
        <p:nvPicPr>
          <p:cNvPr id="18" name="Graphic 17" descr="Cloud">
            <a:extLst>
              <a:ext uri="{FF2B5EF4-FFF2-40B4-BE49-F238E27FC236}">
                <a16:creationId xmlns:a16="http://schemas.microsoft.com/office/drawing/2014/main" id="{FC7C0E66-46F9-6A52-D521-9B68D437C7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1243" y="1230136"/>
            <a:ext cx="3934303" cy="3934303"/>
          </a:xfrm>
          <a:prstGeom prst="rect">
            <a:avLst/>
          </a:prstGeom>
        </p:spPr>
      </p:pic>
      <p:sp>
        <p:nvSpPr>
          <p:cNvPr id="2" name="Title 1">
            <a:extLst>
              <a:ext uri="{FF2B5EF4-FFF2-40B4-BE49-F238E27FC236}">
                <a16:creationId xmlns:a16="http://schemas.microsoft.com/office/drawing/2014/main" id="{FC91CB31-C3E7-56FE-097C-E968BA784176}"/>
              </a:ext>
            </a:extLst>
          </p:cNvPr>
          <p:cNvSpPr>
            <a:spLocks noGrp="1"/>
          </p:cNvSpPr>
          <p:nvPr>
            <p:ph type="title"/>
          </p:nvPr>
        </p:nvSpPr>
        <p:spPr/>
        <p:txBody>
          <a:bodyPr/>
          <a:lstStyle/>
          <a:p>
            <a:r>
              <a:rPr lang="en-US" dirty="0"/>
              <a:t>Playing </a:t>
            </a:r>
            <a:r>
              <a:rPr lang="en-US" i="1" dirty="0">
                <a:solidFill>
                  <a:schemeClr val="accent5">
                    <a:lumMod val="75000"/>
                  </a:schemeClr>
                </a:solidFill>
              </a:rPr>
              <a:t>20 questions </a:t>
            </a:r>
            <a:r>
              <a:rPr lang="en-US" dirty="0"/>
              <a:t>with nature</a:t>
            </a:r>
          </a:p>
        </p:txBody>
      </p:sp>
      <p:sp>
        <p:nvSpPr>
          <p:cNvPr id="3" name="Content Placeholder 2">
            <a:extLst>
              <a:ext uri="{FF2B5EF4-FFF2-40B4-BE49-F238E27FC236}">
                <a16:creationId xmlns:a16="http://schemas.microsoft.com/office/drawing/2014/main" id="{69DA4780-C337-B5E3-BE94-BF25C29B6BB9}"/>
              </a:ext>
            </a:extLst>
          </p:cNvPr>
          <p:cNvSpPr>
            <a:spLocks noGrp="1"/>
          </p:cNvSpPr>
          <p:nvPr>
            <p:ph idx="1"/>
          </p:nvPr>
        </p:nvSpPr>
        <p:spPr/>
        <p:txBody>
          <a:bodyPr/>
          <a:lstStyle/>
          <a:p>
            <a:r>
              <a:rPr lang="en-US" dirty="0"/>
              <a:t>The reality is more like…</a:t>
            </a:r>
          </a:p>
        </p:txBody>
      </p:sp>
      <p:sp>
        <p:nvSpPr>
          <p:cNvPr id="5" name="TextBox 4">
            <a:extLst>
              <a:ext uri="{FF2B5EF4-FFF2-40B4-BE49-F238E27FC236}">
                <a16:creationId xmlns:a16="http://schemas.microsoft.com/office/drawing/2014/main" id="{C687D5D7-BB1C-569E-9737-37634EC7A2CC}"/>
              </a:ext>
            </a:extLst>
          </p:cNvPr>
          <p:cNvSpPr txBox="1"/>
          <p:nvPr/>
        </p:nvSpPr>
        <p:spPr>
          <a:xfrm>
            <a:off x="0" y="6581001"/>
            <a:ext cx="10265229"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Newell, A. (1973). You can't play 20 questions with nature and win: Projective comments on the papers of this symposium.</a:t>
            </a:r>
            <a:endParaRPr lang="en-US" sz="1200" dirty="0"/>
          </a:p>
        </p:txBody>
      </p:sp>
      <p:sp>
        <p:nvSpPr>
          <p:cNvPr id="6" name="TextBox 5">
            <a:extLst>
              <a:ext uri="{FF2B5EF4-FFF2-40B4-BE49-F238E27FC236}">
                <a16:creationId xmlns:a16="http://schemas.microsoft.com/office/drawing/2014/main" id="{24DCD8E5-B37A-B77F-862A-B82569105363}"/>
              </a:ext>
            </a:extLst>
          </p:cNvPr>
          <p:cNvSpPr txBox="1"/>
          <p:nvPr/>
        </p:nvSpPr>
        <p:spPr>
          <a:xfrm>
            <a:off x="4088303" y="2547860"/>
            <a:ext cx="1643399" cy="523220"/>
          </a:xfrm>
          <a:prstGeom prst="rect">
            <a:avLst/>
          </a:prstGeom>
          <a:noFill/>
        </p:spPr>
        <p:txBody>
          <a:bodyPr wrap="none" rtlCol="0">
            <a:spAutoFit/>
          </a:bodyPr>
          <a:lstStyle/>
          <a:p>
            <a:pPr algn="ctr"/>
            <a:r>
              <a:rPr lang="en-US" sz="2800" dirty="0">
                <a:latin typeface="Avenir Book" panose="02000503020000020003" pitchFamily="2" charset="0"/>
              </a:rPr>
              <a:t>Theory A</a:t>
            </a:r>
          </a:p>
        </p:txBody>
      </p:sp>
      <p:sp>
        <p:nvSpPr>
          <p:cNvPr id="7" name="TextBox 6">
            <a:extLst>
              <a:ext uri="{FF2B5EF4-FFF2-40B4-BE49-F238E27FC236}">
                <a16:creationId xmlns:a16="http://schemas.microsoft.com/office/drawing/2014/main" id="{5E46DA75-BD78-B3CC-8B3F-EFD889B0F24D}"/>
              </a:ext>
            </a:extLst>
          </p:cNvPr>
          <p:cNvSpPr txBox="1"/>
          <p:nvPr/>
        </p:nvSpPr>
        <p:spPr>
          <a:xfrm>
            <a:off x="5908030" y="2547860"/>
            <a:ext cx="1622560" cy="523220"/>
          </a:xfrm>
          <a:prstGeom prst="rect">
            <a:avLst/>
          </a:prstGeom>
          <a:noFill/>
        </p:spPr>
        <p:txBody>
          <a:bodyPr wrap="none" rtlCol="0">
            <a:spAutoFit/>
          </a:bodyPr>
          <a:lstStyle/>
          <a:p>
            <a:pPr algn="ctr"/>
            <a:r>
              <a:rPr lang="en-US" sz="2800" dirty="0">
                <a:latin typeface="Avenir Book" panose="02000503020000020003" pitchFamily="2" charset="0"/>
              </a:rPr>
              <a:t>Theory B</a:t>
            </a:r>
          </a:p>
        </p:txBody>
      </p:sp>
      <p:cxnSp>
        <p:nvCxnSpPr>
          <p:cNvPr id="24" name="Straight Connector 23">
            <a:extLst>
              <a:ext uri="{FF2B5EF4-FFF2-40B4-BE49-F238E27FC236}">
                <a16:creationId xmlns:a16="http://schemas.microsoft.com/office/drawing/2014/main" id="{6766A3D8-7EBB-A5F2-9463-4D61D1EDE956}"/>
              </a:ext>
            </a:extLst>
          </p:cNvPr>
          <p:cNvCxnSpPr>
            <a:cxnSpLocks/>
          </p:cNvCxnSpPr>
          <p:nvPr/>
        </p:nvCxnSpPr>
        <p:spPr>
          <a:xfrm>
            <a:off x="1329128" y="5782718"/>
            <a:ext cx="9533744"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F583C8-F309-D31C-5DBB-C05089B415B0}"/>
              </a:ext>
            </a:extLst>
          </p:cNvPr>
          <p:cNvSpPr txBox="1"/>
          <p:nvPr/>
        </p:nvSpPr>
        <p:spPr>
          <a:xfrm>
            <a:off x="4263220" y="5892768"/>
            <a:ext cx="3289620" cy="523220"/>
          </a:xfrm>
          <a:prstGeom prst="rect">
            <a:avLst/>
          </a:prstGeom>
          <a:noFill/>
        </p:spPr>
        <p:txBody>
          <a:bodyPr wrap="none" rtlCol="0">
            <a:spAutoFit/>
          </a:bodyPr>
          <a:lstStyle/>
          <a:p>
            <a:pPr algn="ctr"/>
            <a:r>
              <a:rPr lang="en-US" sz="2800" dirty="0">
                <a:latin typeface="Avenir Book" panose="02000503020000020003" pitchFamily="2" charset="0"/>
              </a:rPr>
              <a:t>All empirical results</a:t>
            </a:r>
          </a:p>
        </p:txBody>
      </p:sp>
      <p:sp>
        <p:nvSpPr>
          <p:cNvPr id="27" name="Triangle 26">
            <a:extLst>
              <a:ext uri="{FF2B5EF4-FFF2-40B4-BE49-F238E27FC236}">
                <a16:creationId xmlns:a16="http://schemas.microsoft.com/office/drawing/2014/main" id="{9EBCEBAF-5CEA-5A06-7EB3-61479766E6D0}"/>
              </a:ext>
            </a:extLst>
          </p:cNvPr>
          <p:cNvSpPr/>
          <p:nvPr/>
        </p:nvSpPr>
        <p:spPr>
          <a:xfrm>
            <a:off x="3478234" y="3057813"/>
            <a:ext cx="3934304" cy="2724905"/>
          </a:xfrm>
          <a:prstGeom prst="triangle">
            <a:avLst>
              <a:gd name="adj" fmla="val 48599"/>
            </a:avLst>
          </a:prstGeom>
          <a:solidFill>
            <a:schemeClr val="accent1">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a:extLst>
              <a:ext uri="{FF2B5EF4-FFF2-40B4-BE49-F238E27FC236}">
                <a16:creationId xmlns:a16="http://schemas.microsoft.com/office/drawing/2014/main" id="{C5635AAA-9210-A384-1D04-058C17ABCF7F}"/>
              </a:ext>
            </a:extLst>
          </p:cNvPr>
          <p:cNvSpPr/>
          <p:nvPr/>
        </p:nvSpPr>
        <p:spPr>
          <a:xfrm>
            <a:off x="4475226" y="3042823"/>
            <a:ext cx="3934304" cy="2724905"/>
          </a:xfrm>
          <a:prstGeom prst="triangle">
            <a:avLst>
              <a:gd name="adj" fmla="val 48599"/>
            </a:avLst>
          </a:prstGeom>
          <a:solidFill>
            <a:schemeClr val="accent4">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9368DF-ECBC-C6A7-E30B-858A17F655F1}"/>
              </a:ext>
            </a:extLst>
          </p:cNvPr>
          <p:cNvSpPr txBox="1"/>
          <p:nvPr/>
        </p:nvSpPr>
        <p:spPr>
          <a:xfrm>
            <a:off x="6719310" y="1371384"/>
            <a:ext cx="5416355" cy="523220"/>
          </a:xfrm>
          <a:prstGeom prst="rect">
            <a:avLst/>
          </a:prstGeom>
          <a:noFill/>
          <a:ln w="19050">
            <a:solidFill>
              <a:srgbClr val="FF0000"/>
            </a:solidFill>
          </a:ln>
        </p:spPr>
        <p:txBody>
          <a:bodyPr wrap="none" rtlCol="0">
            <a:spAutoFit/>
          </a:bodyPr>
          <a:lstStyle/>
          <a:p>
            <a:pPr algn="ctr"/>
            <a:r>
              <a:rPr lang="en-US" sz="2800" b="1" dirty="0">
                <a:latin typeface="Avenir Book" panose="02000503020000020003" pitchFamily="2" charset="0"/>
              </a:rPr>
              <a:t>Under-specified theories/models</a:t>
            </a:r>
          </a:p>
        </p:txBody>
      </p:sp>
      <p:pic>
        <p:nvPicPr>
          <p:cNvPr id="10" name="Graphic 9" descr="Arrow Clockwise curve">
            <a:extLst>
              <a:ext uri="{FF2B5EF4-FFF2-40B4-BE49-F238E27FC236}">
                <a16:creationId xmlns:a16="http://schemas.microsoft.com/office/drawing/2014/main" id="{B1742BA5-B3D1-9342-4861-8888DFA4D0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429787">
            <a:off x="7360596" y="1769493"/>
            <a:ext cx="1024250" cy="1024250"/>
          </a:xfrm>
          <a:prstGeom prst="rect">
            <a:avLst/>
          </a:prstGeom>
        </p:spPr>
      </p:pic>
      <p:sp>
        <p:nvSpPr>
          <p:cNvPr id="12" name="TextBox 11">
            <a:extLst>
              <a:ext uri="{FF2B5EF4-FFF2-40B4-BE49-F238E27FC236}">
                <a16:creationId xmlns:a16="http://schemas.microsoft.com/office/drawing/2014/main" id="{7E609CC7-CD0A-E870-CFB7-EDDB1C2D8556}"/>
              </a:ext>
            </a:extLst>
          </p:cNvPr>
          <p:cNvSpPr txBox="1"/>
          <p:nvPr/>
        </p:nvSpPr>
        <p:spPr>
          <a:xfrm>
            <a:off x="187184" y="4236596"/>
            <a:ext cx="5233677" cy="523220"/>
          </a:xfrm>
          <a:prstGeom prst="rect">
            <a:avLst/>
          </a:prstGeom>
          <a:noFill/>
          <a:ln w="19050">
            <a:solidFill>
              <a:srgbClr val="FF0000"/>
            </a:solidFill>
          </a:ln>
        </p:spPr>
        <p:txBody>
          <a:bodyPr wrap="none" rtlCol="0">
            <a:spAutoFit/>
          </a:bodyPr>
          <a:lstStyle/>
          <a:p>
            <a:pPr algn="ctr"/>
            <a:r>
              <a:rPr lang="en-US" sz="2800" b="1" dirty="0">
                <a:latin typeface="Avenir Book" panose="02000503020000020003" pitchFamily="2" charset="0"/>
              </a:rPr>
              <a:t>Under-determined experiments</a:t>
            </a:r>
          </a:p>
        </p:txBody>
      </p:sp>
      <p:pic>
        <p:nvPicPr>
          <p:cNvPr id="13" name="Graphic 12" descr="Arrow Clockwise curve">
            <a:extLst>
              <a:ext uri="{FF2B5EF4-FFF2-40B4-BE49-F238E27FC236}">
                <a16:creationId xmlns:a16="http://schemas.microsoft.com/office/drawing/2014/main" id="{797DC292-BDC0-C0D1-2EF3-3CC726FEF6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170213" flipH="1">
            <a:off x="4339280" y="4631482"/>
            <a:ext cx="1024250" cy="1024250"/>
          </a:xfrm>
          <a:prstGeom prst="rect">
            <a:avLst/>
          </a:prstGeom>
        </p:spPr>
      </p:pic>
      <p:sp>
        <p:nvSpPr>
          <p:cNvPr id="14" name="TextBox 13">
            <a:extLst>
              <a:ext uri="{FF2B5EF4-FFF2-40B4-BE49-F238E27FC236}">
                <a16:creationId xmlns:a16="http://schemas.microsoft.com/office/drawing/2014/main" id="{2CA46827-7D57-5C76-6328-21BDBB46AE8F}"/>
              </a:ext>
            </a:extLst>
          </p:cNvPr>
          <p:cNvSpPr txBox="1"/>
          <p:nvPr/>
        </p:nvSpPr>
        <p:spPr>
          <a:xfrm>
            <a:off x="7055259" y="4849435"/>
            <a:ext cx="5065747" cy="523220"/>
          </a:xfrm>
          <a:prstGeom prst="rect">
            <a:avLst/>
          </a:prstGeom>
          <a:noFill/>
          <a:ln w="19050">
            <a:solidFill>
              <a:srgbClr val="FF0000"/>
            </a:solidFill>
          </a:ln>
        </p:spPr>
        <p:txBody>
          <a:bodyPr wrap="none" rtlCol="0">
            <a:spAutoFit/>
          </a:bodyPr>
          <a:lstStyle/>
          <a:p>
            <a:pPr algn="ctr"/>
            <a:r>
              <a:rPr lang="en-US" sz="2800" b="1" dirty="0">
                <a:latin typeface="Avenir Book" panose="02000503020000020003" pitchFamily="2" charset="0"/>
              </a:rPr>
              <a:t>Fixation with significant results</a:t>
            </a:r>
          </a:p>
        </p:txBody>
      </p:sp>
      <p:pic>
        <p:nvPicPr>
          <p:cNvPr id="15" name="Graphic 14" descr="Arrow Clockwise curve">
            <a:extLst>
              <a:ext uri="{FF2B5EF4-FFF2-40B4-BE49-F238E27FC236}">
                <a16:creationId xmlns:a16="http://schemas.microsoft.com/office/drawing/2014/main" id="{97D854C0-C918-A57B-9653-E6632980DB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429787">
            <a:off x="7521225" y="5247544"/>
            <a:ext cx="1024250" cy="1024250"/>
          </a:xfrm>
          <a:prstGeom prst="rect">
            <a:avLst/>
          </a:prstGeom>
        </p:spPr>
      </p:pic>
    </p:spTree>
    <p:extLst>
      <p:ext uri="{BB962C8B-B14F-4D97-AF65-F5344CB8AC3E}">
        <p14:creationId xmlns:p14="http://schemas.microsoft.com/office/powerpoint/2010/main" val="241709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4956"/>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F8C0DB-8095-4556-5164-3B77CC21CB74}"/>
              </a:ext>
            </a:extLst>
          </p:cNvPr>
          <p:cNvSpPr txBox="1">
            <a:spLocks/>
          </p:cNvSpPr>
          <p:nvPr/>
        </p:nvSpPr>
        <p:spPr>
          <a:xfrm>
            <a:off x="247290" y="2535629"/>
            <a:ext cx="11697419" cy="17867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highlight>
                  <a:srgbClr val="800001"/>
                </a:highlight>
                <a:uLnTx/>
                <a:uFillTx/>
                <a:latin typeface="Avenir Book" panose="02000503020000020003" pitchFamily="2" charset="0"/>
                <a:ea typeface="+mj-ea"/>
                <a:cs typeface="+mj-cs"/>
              </a:rPr>
              <a:t>My path in science and academia</a:t>
            </a:r>
            <a:endParaRPr kumimoji="0" lang="en-US" sz="3000" b="1" i="1" u="none" strike="noStrike" kern="1200" cap="none" spc="0" normalizeH="0" baseline="0" noProof="0" dirty="0">
              <a:ln>
                <a:noFill/>
              </a:ln>
              <a:solidFill>
                <a:prstClr val="white"/>
              </a:solidFill>
              <a:effectLst/>
              <a:highlight>
                <a:srgbClr val="800001"/>
              </a:highlight>
              <a:uLnTx/>
              <a:uFillTx/>
              <a:latin typeface="Avenir Book" panose="02000503020000020003" pitchFamily="2" charset="0"/>
              <a:ea typeface="+mj-ea"/>
              <a:cs typeface="+mj-cs"/>
            </a:endParaRPr>
          </a:p>
        </p:txBody>
      </p:sp>
      <p:sp>
        <p:nvSpPr>
          <p:cNvPr id="9" name="Content Placeholder 2">
            <a:extLst>
              <a:ext uri="{FF2B5EF4-FFF2-40B4-BE49-F238E27FC236}">
                <a16:creationId xmlns:a16="http://schemas.microsoft.com/office/drawing/2014/main" id="{B17F9131-E8D8-E474-738F-0E824A869DD7}"/>
              </a:ext>
            </a:extLst>
          </p:cNvPr>
          <p:cNvSpPr>
            <a:spLocks noGrp="1"/>
          </p:cNvSpPr>
          <p:nvPr>
            <p:ph idx="1"/>
          </p:nvPr>
        </p:nvSpPr>
        <p:spPr>
          <a:xfrm>
            <a:off x="4826058" y="6241860"/>
            <a:ext cx="7365942" cy="431525"/>
          </a:xfrm>
        </p:spPr>
        <p:txBody>
          <a:bodyPr>
            <a:noAutofit/>
          </a:bodyPr>
          <a:lstStyle/>
          <a:p>
            <a:pPr marL="0" indent="0" algn="r">
              <a:lnSpc>
                <a:spcPct val="114000"/>
              </a:lnSpc>
              <a:buNone/>
            </a:pPr>
            <a:r>
              <a:rPr lang="en-US" sz="1600" dirty="0"/>
              <a:t>Background art by Danielle Navarro https://</a:t>
            </a:r>
            <a:r>
              <a:rPr lang="en-US" sz="1600" dirty="0" err="1"/>
              <a:t>art.djnavarro.net</a:t>
            </a:r>
            <a:r>
              <a:rPr lang="en-US" sz="1600" dirty="0"/>
              <a:t>/gallery/interacting-paths/</a:t>
            </a:r>
          </a:p>
        </p:txBody>
      </p:sp>
    </p:spTree>
    <p:extLst>
      <p:ext uri="{BB962C8B-B14F-4D97-AF65-F5344CB8AC3E}">
        <p14:creationId xmlns:p14="http://schemas.microsoft.com/office/powerpoint/2010/main" val="538063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E588-4F7B-FEB4-B92E-6CBA9BF4047B}"/>
              </a:ext>
            </a:extLst>
          </p:cNvPr>
          <p:cNvSpPr>
            <a:spLocks noGrp="1"/>
          </p:cNvSpPr>
          <p:nvPr>
            <p:ph type="title"/>
          </p:nvPr>
        </p:nvSpPr>
        <p:spPr/>
        <p:txBody>
          <a:bodyPr/>
          <a:lstStyle/>
          <a:p>
            <a:r>
              <a:rPr lang="en-US" dirty="0"/>
              <a:t>A </a:t>
            </a:r>
            <a:r>
              <a:rPr lang="en-US" i="1" dirty="0">
                <a:solidFill>
                  <a:schemeClr val="accent5">
                    <a:lumMod val="75000"/>
                  </a:schemeClr>
                </a:solidFill>
              </a:rPr>
              <a:t>theory crisis </a:t>
            </a:r>
            <a:r>
              <a:rPr lang="en-US" dirty="0"/>
              <a:t>in psychological science</a:t>
            </a:r>
          </a:p>
        </p:txBody>
      </p:sp>
      <p:sp>
        <p:nvSpPr>
          <p:cNvPr id="3" name="Content Placeholder 2">
            <a:extLst>
              <a:ext uri="{FF2B5EF4-FFF2-40B4-BE49-F238E27FC236}">
                <a16:creationId xmlns:a16="http://schemas.microsoft.com/office/drawing/2014/main" id="{6C6E884B-E648-6F9D-2F47-6670F1F06DB2}"/>
              </a:ext>
            </a:extLst>
          </p:cNvPr>
          <p:cNvSpPr>
            <a:spLocks noGrp="1"/>
          </p:cNvSpPr>
          <p:nvPr>
            <p:ph idx="1"/>
          </p:nvPr>
        </p:nvSpPr>
        <p:spPr>
          <a:xfrm>
            <a:off x="0" y="1253331"/>
            <a:ext cx="12192000" cy="4351338"/>
          </a:xfrm>
        </p:spPr>
        <p:txBody>
          <a:bodyPr>
            <a:noAutofit/>
          </a:bodyPr>
          <a:lstStyle/>
          <a:p>
            <a:pPr>
              <a:lnSpc>
                <a:spcPct val="100000"/>
              </a:lnSpc>
            </a:pPr>
            <a:r>
              <a:rPr lang="en-US" dirty="0"/>
              <a:t>An understated precursor to the </a:t>
            </a:r>
            <a:r>
              <a:rPr lang="en-US" i="1" dirty="0"/>
              <a:t>reproducibility crisis</a:t>
            </a:r>
            <a:r>
              <a:rPr lang="en-US" dirty="0"/>
              <a:t> may be the </a:t>
            </a:r>
            <a:r>
              <a:rPr lang="en-US" dirty="0">
                <a:solidFill>
                  <a:schemeClr val="accent5">
                    <a:lumMod val="75000"/>
                  </a:schemeClr>
                </a:solidFill>
              </a:rPr>
              <a:t>lack of coordinated theoretical development</a:t>
            </a:r>
          </a:p>
          <a:p>
            <a:pPr lvl="1">
              <a:lnSpc>
                <a:spcPct val="100000"/>
              </a:lnSpc>
            </a:pPr>
            <a:r>
              <a:rPr lang="en-US" dirty="0"/>
              <a:t>An over-reliance on the hypothetico-deductive method (e.g. null hypothesis significance testing) for inferences</a:t>
            </a:r>
          </a:p>
          <a:p>
            <a:pPr lvl="2">
              <a:lnSpc>
                <a:spcPct val="100000"/>
              </a:lnSpc>
            </a:pPr>
            <a:r>
              <a:rPr lang="en-US" dirty="0"/>
              <a:t>Questionable research practices (QRPs): </a:t>
            </a:r>
            <a:r>
              <a:rPr lang="en-US" i="1" dirty="0"/>
              <a:t>p</a:t>
            </a:r>
            <a:r>
              <a:rPr lang="en-US" dirty="0"/>
              <a:t>-hacking, </a:t>
            </a:r>
            <a:r>
              <a:rPr lang="en-US" dirty="0" err="1"/>
              <a:t>HARKing</a:t>
            </a:r>
            <a:r>
              <a:rPr lang="en-US" dirty="0"/>
              <a:t>, data manipulation, etc. </a:t>
            </a:r>
          </a:p>
          <a:p>
            <a:pPr lvl="1">
              <a:lnSpc>
                <a:spcPct val="100000"/>
              </a:lnSpc>
            </a:pPr>
            <a:r>
              <a:rPr lang="en-US" dirty="0"/>
              <a:t>Under-specified theories with under-determined experimental designs</a:t>
            </a:r>
          </a:p>
          <a:p>
            <a:pPr lvl="2">
              <a:lnSpc>
                <a:spcPct val="100000"/>
              </a:lnSpc>
            </a:pPr>
            <a:r>
              <a:rPr lang="en-US" i="1" dirty="0"/>
              <a:t>Ad hoc </a:t>
            </a:r>
            <a:r>
              <a:rPr lang="en-US" dirty="0"/>
              <a:t>changes in models, straw-man of competing models, blunt instruments of measurement</a:t>
            </a:r>
          </a:p>
          <a:p>
            <a:pPr lvl="1">
              <a:lnSpc>
                <a:spcPct val="100000"/>
              </a:lnSpc>
            </a:pPr>
            <a:r>
              <a:rPr lang="en-US" dirty="0"/>
              <a:t>Overgeneralization of a theory or model to all related phenomena or empirical conditions</a:t>
            </a:r>
          </a:p>
          <a:p>
            <a:pPr lvl="2">
              <a:lnSpc>
                <a:spcPct val="100000"/>
              </a:lnSpc>
            </a:pPr>
            <a:r>
              <a:rPr lang="en-US" dirty="0"/>
              <a:t>A lack of intellectual humility…</a:t>
            </a:r>
          </a:p>
        </p:txBody>
      </p:sp>
      <p:sp>
        <p:nvSpPr>
          <p:cNvPr id="5" name="TextBox 4">
            <a:extLst>
              <a:ext uri="{FF2B5EF4-FFF2-40B4-BE49-F238E27FC236}">
                <a16:creationId xmlns:a16="http://schemas.microsoft.com/office/drawing/2014/main" id="{E6E99453-61AF-B5A7-3D2B-67E2E1249482}"/>
              </a:ext>
            </a:extLst>
          </p:cNvPr>
          <p:cNvSpPr txBox="1"/>
          <p:nvPr/>
        </p:nvSpPr>
        <p:spPr>
          <a:xfrm>
            <a:off x="0" y="5580727"/>
            <a:ext cx="11929929" cy="12772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Arial" panose="020B0604020202020204" pitchFamily="34" charset="0"/>
              </a:rPr>
              <a:t>Borsboom</a:t>
            </a:r>
            <a:r>
              <a:rPr kumimoji="0" lang="en-US" sz="11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D. (2013, November 20). Theoretical amnesia. </a:t>
            </a:r>
            <a:r>
              <a:rPr kumimoji="0" lang="en-US" sz="1100" b="0" i="1"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Center for Open Science</a:t>
            </a:r>
            <a:r>
              <a:rPr kumimoji="0" lang="en-US" sz="11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a:t>
            </a:r>
            <a:br>
              <a:rPr kumimoji="0" lang="en-US" sz="11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br>
            <a:r>
              <a:rPr kumimoji="0" lang="en-US" sz="1100" b="0" i="0" u="none" strike="noStrike" kern="1200" cap="none" spc="0" normalizeH="0" baseline="0" noProof="0" dirty="0" err="1">
                <a:ln>
                  <a:noFill/>
                </a:ln>
                <a:solidFill>
                  <a:srgbClr val="222222"/>
                </a:solidFill>
                <a:effectLst/>
                <a:uLnTx/>
                <a:uFillTx/>
                <a:latin typeface="Arial" panose="020B0604020202020204" pitchFamily="34" charset="0"/>
                <a:ea typeface="+mn-ea"/>
                <a:cs typeface="Arial" panose="020B0604020202020204" pitchFamily="34" charset="0"/>
              </a:rPr>
              <a:t>Borsboom</a:t>
            </a:r>
            <a:r>
              <a:rPr kumimoji="0" lang="en-US" sz="11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 D., van der Maas, H. L., </a:t>
            </a:r>
            <a:r>
              <a:rPr kumimoji="0" lang="en-US" sz="1100" b="0" i="0" u="none" strike="noStrike" kern="1200" cap="none" spc="0" normalizeH="0" baseline="0" noProof="0" dirty="0" err="1">
                <a:ln>
                  <a:noFill/>
                </a:ln>
                <a:solidFill>
                  <a:srgbClr val="222222"/>
                </a:solidFill>
                <a:effectLst/>
                <a:uLnTx/>
                <a:uFillTx/>
                <a:latin typeface="Arial" panose="020B0604020202020204" pitchFamily="34" charset="0"/>
                <a:ea typeface="+mn-ea"/>
                <a:cs typeface="Arial" panose="020B0604020202020204" pitchFamily="34" charset="0"/>
              </a:rPr>
              <a:t>Dalege</a:t>
            </a:r>
            <a:r>
              <a:rPr kumimoji="0" lang="en-US" sz="11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 J., </a:t>
            </a:r>
            <a:r>
              <a:rPr kumimoji="0" lang="en-US" sz="1100" b="0" i="0" u="none" strike="noStrike" kern="1200" cap="none" spc="0" normalizeH="0" baseline="0" noProof="0" dirty="0" err="1">
                <a:ln>
                  <a:noFill/>
                </a:ln>
                <a:solidFill>
                  <a:srgbClr val="222222"/>
                </a:solidFill>
                <a:effectLst/>
                <a:uLnTx/>
                <a:uFillTx/>
                <a:latin typeface="Arial" panose="020B0604020202020204" pitchFamily="34" charset="0"/>
                <a:ea typeface="+mn-ea"/>
                <a:cs typeface="Arial" panose="020B0604020202020204" pitchFamily="34" charset="0"/>
              </a:rPr>
              <a:t>Kievit</a:t>
            </a:r>
            <a:r>
              <a:rPr kumimoji="0" lang="en-US" sz="11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 R. A., &amp; Haig, B. D. (2021). Theory construction methodology: A practical framework for building theories in psychology. </a:t>
            </a:r>
            <a:r>
              <a:rPr kumimoji="0" lang="en-US" sz="1100" b="0" i="1"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Perspectives on Psychological Science</a:t>
            </a:r>
            <a:r>
              <a:rPr kumimoji="0" lang="en-US" sz="11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 </a:t>
            </a:r>
            <a:r>
              <a:rPr kumimoji="0" lang="en-US" sz="1100" b="0" i="1"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16</a:t>
            </a:r>
            <a:r>
              <a:rPr kumimoji="0" lang="en-US" sz="11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(4), 756-766.</a:t>
            </a:r>
            <a:br>
              <a:rPr kumimoji="0" lang="en-US" sz="11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br>
            <a:r>
              <a:rPr kumimoji="0" lang="en-US"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Arial" panose="020B0604020202020204" pitchFamily="34" charset="0"/>
              </a:rPr>
              <a:t>Oberauer</a:t>
            </a:r>
            <a:r>
              <a:rPr kumimoji="0" lang="en-US" sz="11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K., Lewandowsky S. (2019). Addressing the theory crisis in psychology. </a:t>
            </a:r>
            <a:r>
              <a:rPr kumimoji="0" lang="en-US" sz="1100" b="0" i="1"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Psychonomic Bulletin &amp; Review</a:t>
            </a:r>
            <a:r>
              <a:rPr kumimoji="0" lang="en-US" sz="11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26, 1596–1618.</a:t>
            </a:r>
            <a:br>
              <a:rPr kumimoji="0" lang="en-US" sz="11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br>
            <a:r>
              <a:rPr kumimoji="0" lang="en-US" sz="1100" b="0"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Maatman</a:t>
            </a:r>
            <a:r>
              <a:rPr kumimoji="0" lang="en-US" sz="11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F. O. (2021). Psychology's theory crisis, and why formal modelling cannot solve it. </a:t>
            </a:r>
            <a:r>
              <a:rPr kumimoji="0" lang="en-US" sz="1100" b="0" i="1"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PsyArXiv</a:t>
            </a:r>
            <a:br>
              <a:rPr kumimoji="0" lang="en-US" sz="11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br>
            <a:r>
              <a:rPr kumimoji="0" lang="en-US" sz="1100" b="0" i="0" u="none" strike="noStrike" kern="1200" cap="none" spc="0" normalizeH="0" baseline="0" noProof="0" dirty="0" err="1">
                <a:ln>
                  <a:noFill/>
                </a:ln>
                <a:solidFill>
                  <a:srgbClr val="333333"/>
                </a:solidFill>
                <a:effectLst/>
                <a:uLnTx/>
                <a:uFillTx/>
                <a:latin typeface="Arial" panose="020B0604020202020204" pitchFamily="34" charset="0"/>
                <a:ea typeface="+mn-ea"/>
                <a:cs typeface="Arial" panose="020B0604020202020204" pitchFamily="34" charset="0"/>
              </a:rPr>
              <a:t>Meehl</a:t>
            </a:r>
            <a:r>
              <a:rPr kumimoji="0" lang="en-US" sz="11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P. E. (1978). Theoretical risks and tabular asterisks: Sir Karl, Sir Ronald, and the slow progress of soft psychology. </a:t>
            </a:r>
            <a:r>
              <a:rPr kumimoji="0" lang="en-US" sz="1100" b="0" i="1"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Journal of Consulting and Clinical Psychology</a:t>
            </a:r>
            <a:r>
              <a:rPr kumimoji="0" lang="en-US" sz="11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46, 806–834.</a:t>
            </a:r>
          </a:p>
          <a:p>
            <a:pPr>
              <a:defRPr/>
            </a:pPr>
            <a:r>
              <a:rPr kumimoji="0" lang="en-US" sz="11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Meehl</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 E. (1967). Theory-testing in psychology and physics: A methodological paradox. Philosophy of science, 34(2), 103-115.</a:t>
            </a:r>
          </a:p>
        </p:txBody>
      </p:sp>
    </p:spTree>
    <p:extLst>
      <p:ext uri="{BB962C8B-B14F-4D97-AF65-F5344CB8AC3E}">
        <p14:creationId xmlns:p14="http://schemas.microsoft.com/office/powerpoint/2010/main" val="123908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FC94-E0E1-A4D3-6883-A13940459F81}"/>
              </a:ext>
            </a:extLst>
          </p:cNvPr>
          <p:cNvSpPr>
            <a:spLocks noGrp="1"/>
          </p:cNvSpPr>
          <p:nvPr>
            <p:ph type="title"/>
          </p:nvPr>
        </p:nvSpPr>
        <p:spPr/>
        <p:txBody>
          <a:bodyPr/>
          <a:lstStyle/>
          <a:p>
            <a:r>
              <a:rPr lang="en-US" dirty="0"/>
              <a:t>Factors resulting in the reproducibility crisis</a:t>
            </a:r>
          </a:p>
        </p:txBody>
      </p:sp>
      <p:sp>
        <p:nvSpPr>
          <p:cNvPr id="3" name="Content Placeholder 2">
            <a:extLst>
              <a:ext uri="{FF2B5EF4-FFF2-40B4-BE49-F238E27FC236}">
                <a16:creationId xmlns:a16="http://schemas.microsoft.com/office/drawing/2014/main" id="{87AB86C7-FD0C-18E5-1D97-EB578B49A695}"/>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4CA5B13C-32D3-12F1-ABEC-62D3D670C972}"/>
              </a:ext>
            </a:extLst>
          </p:cNvPr>
          <p:cNvSpPr txBox="1"/>
          <p:nvPr/>
        </p:nvSpPr>
        <p:spPr>
          <a:xfrm>
            <a:off x="2122714" y="1446371"/>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Insufficient sample sizes / statistical power</a:t>
            </a:r>
          </a:p>
        </p:txBody>
      </p:sp>
      <p:sp>
        <p:nvSpPr>
          <p:cNvPr id="4" name="TextBox 3">
            <a:extLst>
              <a:ext uri="{FF2B5EF4-FFF2-40B4-BE49-F238E27FC236}">
                <a16:creationId xmlns:a16="http://schemas.microsoft.com/office/drawing/2014/main" id="{9FC5E646-54A9-9FE8-303E-85CA6CF7F9AF}"/>
              </a:ext>
            </a:extLst>
          </p:cNvPr>
          <p:cNvSpPr txBox="1"/>
          <p:nvPr/>
        </p:nvSpPr>
        <p:spPr>
          <a:xfrm>
            <a:off x="2122709" y="3965939"/>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Lack of direct replications</a:t>
            </a:r>
          </a:p>
        </p:txBody>
      </p:sp>
      <p:sp>
        <p:nvSpPr>
          <p:cNvPr id="6" name="TextBox 5">
            <a:extLst>
              <a:ext uri="{FF2B5EF4-FFF2-40B4-BE49-F238E27FC236}">
                <a16:creationId xmlns:a16="http://schemas.microsoft.com/office/drawing/2014/main" id="{7E753C17-D93F-DEE4-66E0-D4CB5D81863B}"/>
              </a:ext>
            </a:extLst>
          </p:cNvPr>
          <p:cNvSpPr txBox="1"/>
          <p:nvPr/>
        </p:nvSpPr>
        <p:spPr>
          <a:xfrm>
            <a:off x="2122709" y="3137229"/>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Academic capitalism / publication bias</a:t>
            </a:r>
          </a:p>
        </p:txBody>
      </p:sp>
      <p:sp>
        <p:nvSpPr>
          <p:cNvPr id="8" name="TextBox 7">
            <a:extLst>
              <a:ext uri="{FF2B5EF4-FFF2-40B4-BE49-F238E27FC236}">
                <a16:creationId xmlns:a16="http://schemas.microsoft.com/office/drawing/2014/main" id="{2F8D3F45-75BA-B9AA-7E6A-FB021DF1B9BE}"/>
              </a:ext>
            </a:extLst>
          </p:cNvPr>
          <p:cNvSpPr txBox="1"/>
          <p:nvPr/>
        </p:nvSpPr>
        <p:spPr>
          <a:xfrm>
            <a:off x="2122710" y="2290035"/>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Questionable research practices / Fraud</a:t>
            </a:r>
          </a:p>
        </p:txBody>
      </p:sp>
      <p:sp>
        <p:nvSpPr>
          <p:cNvPr id="7" name="TextBox 6">
            <a:extLst>
              <a:ext uri="{FF2B5EF4-FFF2-40B4-BE49-F238E27FC236}">
                <a16:creationId xmlns:a16="http://schemas.microsoft.com/office/drawing/2014/main" id="{87C0A8D5-61C6-1974-9BF3-C892124EF265}"/>
              </a:ext>
            </a:extLst>
          </p:cNvPr>
          <p:cNvSpPr txBox="1"/>
          <p:nvPr/>
        </p:nvSpPr>
        <p:spPr>
          <a:xfrm>
            <a:off x="2122708" y="4826854"/>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Soft theories / over-reliance on NHST</a:t>
            </a:r>
          </a:p>
        </p:txBody>
      </p:sp>
      <p:sp>
        <p:nvSpPr>
          <p:cNvPr id="9" name="TextBox 8">
            <a:extLst>
              <a:ext uri="{FF2B5EF4-FFF2-40B4-BE49-F238E27FC236}">
                <a16:creationId xmlns:a16="http://schemas.microsoft.com/office/drawing/2014/main" id="{090F6638-82C5-524A-B506-C166ED9C050B}"/>
              </a:ext>
            </a:extLst>
          </p:cNvPr>
          <p:cNvSpPr txBox="1"/>
          <p:nvPr/>
        </p:nvSpPr>
        <p:spPr>
          <a:xfrm>
            <a:off x="2122708" y="5687769"/>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No development of research assessment</a:t>
            </a:r>
          </a:p>
        </p:txBody>
      </p:sp>
    </p:spTree>
    <p:extLst>
      <p:ext uri="{BB962C8B-B14F-4D97-AF65-F5344CB8AC3E}">
        <p14:creationId xmlns:p14="http://schemas.microsoft.com/office/powerpoint/2010/main" val="61429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28A4E-972C-92C4-62B9-54BBB0CA0BD0}"/>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9E7FF753-FFFB-2BEF-BDE2-0C01D91D1365}"/>
              </a:ext>
            </a:extLst>
          </p:cNvPr>
          <p:cNvPicPr>
            <a:picLocks noGrp="1" noChangeAspect="1"/>
          </p:cNvPicPr>
          <p:nvPr>
            <p:ph idx="1"/>
          </p:nvPr>
        </p:nvPicPr>
        <p:blipFill>
          <a:blip r:embed="rId3"/>
          <a:stretch>
            <a:fillRect/>
          </a:stretch>
        </p:blipFill>
        <p:spPr>
          <a:xfrm>
            <a:off x="548269" y="1632684"/>
            <a:ext cx="4859422" cy="4686612"/>
          </a:xfrm>
        </p:spPr>
      </p:pic>
      <p:sp>
        <p:nvSpPr>
          <p:cNvPr id="8" name="TextBox 7">
            <a:extLst>
              <a:ext uri="{FF2B5EF4-FFF2-40B4-BE49-F238E27FC236}">
                <a16:creationId xmlns:a16="http://schemas.microsoft.com/office/drawing/2014/main" id="{8E15256A-C079-F8A7-A41B-1743DC494DD3}"/>
              </a:ext>
            </a:extLst>
          </p:cNvPr>
          <p:cNvSpPr txBox="1"/>
          <p:nvPr/>
        </p:nvSpPr>
        <p:spPr>
          <a:xfrm>
            <a:off x="0" y="6334780"/>
            <a:ext cx="11913326" cy="523220"/>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retractionwatch.com</a:t>
            </a:r>
            <a:r>
              <a:rPr lang="en-US" sz="1400" dirty="0">
                <a:latin typeface="Arial" panose="020B0604020202020204" pitchFamily="34" charset="0"/>
                <a:cs typeface="Arial" panose="020B0604020202020204" pitchFamily="34" charset="0"/>
              </a:rPr>
              <a:t>/2023/06/09/how-a-now-retracted-study-got-published-in-the-first-place-leading-to-a-3-8-million-nih-grant/</a:t>
            </a:r>
            <a:br>
              <a:rPr lang="en-US" sz="1400" dirty="0">
                <a:latin typeface="Arial" panose="020B0604020202020204" pitchFamily="34" charset="0"/>
                <a:cs typeface="Arial" panose="020B0604020202020204" pitchFamily="34" charset="0"/>
              </a:rPr>
            </a:br>
            <a:r>
              <a:rPr lang="en-US" sz="1400" b="0" i="0" dirty="0" err="1">
                <a:solidFill>
                  <a:srgbClr val="222222"/>
                </a:solidFill>
                <a:effectLst/>
                <a:latin typeface="Arial" panose="020B0604020202020204" pitchFamily="34" charset="0"/>
              </a:rPr>
              <a:t>Verstynen</a:t>
            </a:r>
            <a:r>
              <a:rPr lang="en-US" sz="1400" b="0" i="0" dirty="0">
                <a:solidFill>
                  <a:srgbClr val="222222"/>
                </a:solidFill>
                <a:effectLst/>
                <a:latin typeface="Arial" panose="020B0604020202020204" pitchFamily="34" charset="0"/>
              </a:rPr>
              <a:t>, T., &amp; </a:t>
            </a:r>
            <a:r>
              <a:rPr lang="en-US" sz="1400" b="0" i="0" dirty="0" err="1">
                <a:solidFill>
                  <a:srgbClr val="222222"/>
                </a:solidFill>
                <a:effectLst/>
                <a:latin typeface="Arial" panose="020B0604020202020204" pitchFamily="34" charset="0"/>
              </a:rPr>
              <a:t>Kording</a:t>
            </a:r>
            <a:r>
              <a:rPr lang="en-US" sz="1400" b="0" i="0" dirty="0">
                <a:solidFill>
                  <a:srgbClr val="222222"/>
                </a:solidFill>
                <a:effectLst/>
                <a:latin typeface="Arial" panose="020B0604020202020204" pitchFamily="34" charset="0"/>
              </a:rPr>
              <a:t>, K. P. (2023). Overfitting to ‘</a:t>
            </a:r>
            <a:r>
              <a:rPr lang="en-US" sz="1400" b="0" i="0" dirty="0" err="1">
                <a:solidFill>
                  <a:srgbClr val="222222"/>
                </a:solidFill>
                <a:effectLst/>
                <a:latin typeface="Arial" panose="020B0604020202020204" pitchFamily="34" charset="0"/>
              </a:rPr>
              <a:t>predict’suicidal</a:t>
            </a:r>
            <a:r>
              <a:rPr lang="en-US" sz="1400" b="0" i="0" dirty="0">
                <a:solidFill>
                  <a:srgbClr val="222222"/>
                </a:solidFill>
                <a:effectLst/>
                <a:latin typeface="Arial" panose="020B0604020202020204" pitchFamily="34" charset="0"/>
              </a:rPr>
              <a:t> ideation. </a:t>
            </a:r>
            <a:r>
              <a:rPr lang="en-US" sz="1400" b="0" i="1" dirty="0">
                <a:solidFill>
                  <a:srgbClr val="222222"/>
                </a:solidFill>
                <a:effectLst/>
                <a:latin typeface="Arial" panose="020B0604020202020204" pitchFamily="34" charset="0"/>
              </a:rPr>
              <a:t>Nature Human </a:t>
            </a:r>
            <a:r>
              <a:rPr lang="en-US" sz="1400" b="0" i="1" dirty="0" err="1">
                <a:solidFill>
                  <a:srgbClr val="222222"/>
                </a:solidFill>
                <a:effectLst/>
                <a:latin typeface="Arial" panose="020B0604020202020204" pitchFamily="34" charset="0"/>
              </a:rPr>
              <a:t>Behaviour</a:t>
            </a:r>
            <a:r>
              <a:rPr lang="en-US" sz="1400" b="0" i="0" dirty="0">
                <a:solidFill>
                  <a:srgbClr val="222222"/>
                </a:solidFill>
                <a:effectLst/>
                <a:latin typeface="Arial" panose="020B0604020202020204" pitchFamily="34" charset="0"/>
              </a:rPr>
              <a:t>, </a:t>
            </a:r>
            <a:r>
              <a:rPr lang="en-US" sz="1400" b="0" i="1" dirty="0">
                <a:solidFill>
                  <a:srgbClr val="222222"/>
                </a:solidFill>
                <a:effectLst/>
                <a:latin typeface="Arial" panose="020B0604020202020204" pitchFamily="34" charset="0"/>
              </a:rPr>
              <a:t>7</a:t>
            </a:r>
            <a:r>
              <a:rPr lang="en-US" sz="1400" b="0" i="0" dirty="0">
                <a:solidFill>
                  <a:srgbClr val="222222"/>
                </a:solidFill>
                <a:effectLst/>
                <a:latin typeface="Arial" panose="020B0604020202020204" pitchFamily="34" charset="0"/>
              </a:rPr>
              <a:t>(5), 680-681.</a:t>
            </a:r>
            <a:endParaRPr lang="en-US" sz="14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420E006-809F-15A3-C74E-1B902C230E0B}"/>
              </a:ext>
            </a:extLst>
          </p:cNvPr>
          <p:cNvPicPr>
            <a:picLocks noChangeAspect="1"/>
          </p:cNvPicPr>
          <p:nvPr/>
        </p:nvPicPr>
        <p:blipFill>
          <a:blip r:embed="rId4"/>
          <a:stretch>
            <a:fillRect/>
          </a:stretch>
        </p:blipFill>
        <p:spPr>
          <a:xfrm>
            <a:off x="5717749" y="357303"/>
            <a:ext cx="6195577" cy="1116485"/>
          </a:xfrm>
          <a:prstGeom prst="rect">
            <a:avLst/>
          </a:prstGeom>
        </p:spPr>
      </p:pic>
      <p:pic>
        <p:nvPicPr>
          <p:cNvPr id="12" name="Picture 11">
            <a:extLst>
              <a:ext uri="{FF2B5EF4-FFF2-40B4-BE49-F238E27FC236}">
                <a16:creationId xmlns:a16="http://schemas.microsoft.com/office/drawing/2014/main" id="{46DC0043-753B-397E-FB7A-FA20EEC31A76}"/>
              </a:ext>
            </a:extLst>
          </p:cNvPr>
          <p:cNvPicPr>
            <a:picLocks noChangeAspect="1"/>
          </p:cNvPicPr>
          <p:nvPr/>
        </p:nvPicPr>
        <p:blipFill>
          <a:blip r:embed="rId5"/>
          <a:stretch>
            <a:fillRect/>
          </a:stretch>
        </p:blipFill>
        <p:spPr>
          <a:xfrm>
            <a:off x="238211" y="251956"/>
            <a:ext cx="2932273" cy="1400639"/>
          </a:xfrm>
          <a:prstGeom prst="rect">
            <a:avLst/>
          </a:prstGeom>
        </p:spPr>
      </p:pic>
      <p:pic>
        <p:nvPicPr>
          <p:cNvPr id="14" name="Picture 13">
            <a:extLst>
              <a:ext uri="{FF2B5EF4-FFF2-40B4-BE49-F238E27FC236}">
                <a16:creationId xmlns:a16="http://schemas.microsoft.com/office/drawing/2014/main" id="{E987B38E-0B92-BE45-E1C6-50DC100F53FF}"/>
              </a:ext>
            </a:extLst>
          </p:cNvPr>
          <p:cNvPicPr>
            <a:picLocks noChangeAspect="1"/>
          </p:cNvPicPr>
          <p:nvPr/>
        </p:nvPicPr>
        <p:blipFill>
          <a:blip r:embed="rId6"/>
          <a:stretch>
            <a:fillRect/>
          </a:stretch>
        </p:blipFill>
        <p:spPr>
          <a:xfrm>
            <a:off x="5717748" y="1763456"/>
            <a:ext cx="6195578" cy="1952656"/>
          </a:xfrm>
          <a:prstGeom prst="rect">
            <a:avLst/>
          </a:prstGeom>
        </p:spPr>
      </p:pic>
      <p:sp>
        <p:nvSpPr>
          <p:cNvPr id="15" name="TextBox 14">
            <a:extLst>
              <a:ext uri="{FF2B5EF4-FFF2-40B4-BE49-F238E27FC236}">
                <a16:creationId xmlns:a16="http://schemas.microsoft.com/office/drawing/2014/main" id="{41BFE152-07A1-719D-DD27-59740C3A186B}"/>
              </a:ext>
            </a:extLst>
          </p:cNvPr>
          <p:cNvSpPr txBox="1"/>
          <p:nvPr/>
        </p:nvSpPr>
        <p:spPr>
          <a:xfrm>
            <a:off x="4045696" y="322458"/>
            <a:ext cx="7561216" cy="1077218"/>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This was received by Nature in 2020, only published on 6</a:t>
            </a:r>
            <a:r>
              <a:rPr lang="en-US" sz="3200" b="1" baseline="30000" dirty="0">
                <a:latin typeface="Avenir Book" panose="02000503020000020003" pitchFamily="2" charset="0"/>
              </a:rPr>
              <a:t>th</a:t>
            </a:r>
            <a:r>
              <a:rPr lang="en-US" sz="3200" b="1" dirty="0">
                <a:latin typeface="Avenir Book" panose="02000503020000020003" pitchFamily="2" charset="0"/>
              </a:rPr>
              <a:t> April, 2023.</a:t>
            </a:r>
            <a:endParaRPr lang="en-US" sz="3200" b="1" dirty="0">
              <a:solidFill>
                <a:srgbClr val="800001"/>
              </a:solidFill>
              <a:latin typeface="Avenir Book" panose="02000503020000020003" pitchFamily="2" charset="0"/>
            </a:endParaRPr>
          </a:p>
        </p:txBody>
      </p:sp>
      <p:pic>
        <p:nvPicPr>
          <p:cNvPr id="16" name="Content Placeholder 9" descr="Line arrow Slight curve">
            <a:extLst>
              <a:ext uri="{FF2B5EF4-FFF2-40B4-BE49-F238E27FC236}">
                <a16:creationId xmlns:a16="http://schemas.microsoft.com/office/drawing/2014/main" id="{35EFF5BA-8738-A934-B8A4-B20A995366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685559" flipH="1">
            <a:off x="9172086" y="1187813"/>
            <a:ext cx="1783995" cy="1470452"/>
          </a:xfrm>
          <a:prstGeom prst="rect">
            <a:avLst/>
          </a:prstGeom>
        </p:spPr>
      </p:pic>
      <p:pic>
        <p:nvPicPr>
          <p:cNvPr id="18" name="Picture 17">
            <a:extLst>
              <a:ext uri="{FF2B5EF4-FFF2-40B4-BE49-F238E27FC236}">
                <a16:creationId xmlns:a16="http://schemas.microsoft.com/office/drawing/2014/main" id="{FF4B61A0-86DD-FFBD-70EB-DBF4B519C107}"/>
              </a:ext>
            </a:extLst>
          </p:cNvPr>
          <p:cNvPicPr>
            <a:picLocks noChangeAspect="1"/>
          </p:cNvPicPr>
          <p:nvPr/>
        </p:nvPicPr>
        <p:blipFill>
          <a:blip r:embed="rId9"/>
          <a:stretch>
            <a:fillRect/>
          </a:stretch>
        </p:blipFill>
        <p:spPr>
          <a:xfrm>
            <a:off x="5717748" y="4190665"/>
            <a:ext cx="6195578" cy="1669561"/>
          </a:xfrm>
          <a:prstGeom prst="rect">
            <a:avLst/>
          </a:prstGeom>
        </p:spPr>
      </p:pic>
    </p:spTree>
    <p:extLst>
      <p:ext uri="{BB962C8B-B14F-4D97-AF65-F5344CB8AC3E}">
        <p14:creationId xmlns:p14="http://schemas.microsoft.com/office/powerpoint/2010/main" val="327784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FC94-E0E1-A4D3-6883-A13940459F81}"/>
              </a:ext>
            </a:extLst>
          </p:cNvPr>
          <p:cNvSpPr>
            <a:spLocks noGrp="1"/>
          </p:cNvSpPr>
          <p:nvPr>
            <p:ph type="title"/>
          </p:nvPr>
        </p:nvSpPr>
        <p:spPr/>
        <p:txBody>
          <a:bodyPr/>
          <a:lstStyle/>
          <a:p>
            <a:r>
              <a:rPr lang="en-US" dirty="0"/>
              <a:t>Factors resulting in the reproducibility crisis</a:t>
            </a:r>
          </a:p>
        </p:txBody>
      </p:sp>
      <p:sp>
        <p:nvSpPr>
          <p:cNvPr id="3" name="Content Placeholder 2">
            <a:extLst>
              <a:ext uri="{FF2B5EF4-FFF2-40B4-BE49-F238E27FC236}">
                <a16:creationId xmlns:a16="http://schemas.microsoft.com/office/drawing/2014/main" id="{87AB86C7-FD0C-18E5-1D97-EB578B49A695}"/>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4CA5B13C-32D3-12F1-ABEC-62D3D670C972}"/>
              </a:ext>
            </a:extLst>
          </p:cNvPr>
          <p:cNvSpPr txBox="1"/>
          <p:nvPr/>
        </p:nvSpPr>
        <p:spPr>
          <a:xfrm>
            <a:off x="2122714" y="1446371"/>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Insufficient sample sizes / statistical power</a:t>
            </a:r>
          </a:p>
        </p:txBody>
      </p:sp>
      <p:sp>
        <p:nvSpPr>
          <p:cNvPr id="4" name="TextBox 3">
            <a:extLst>
              <a:ext uri="{FF2B5EF4-FFF2-40B4-BE49-F238E27FC236}">
                <a16:creationId xmlns:a16="http://schemas.microsoft.com/office/drawing/2014/main" id="{9FC5E646-54A9-9FE8-303E-85CA6CF7F9AF}"/>
              </a:ext>
            </a:extLst>
          </p:cNvPr>
          <p:cNvSpPr txBox="1"/>
          <p:nvPr/>
        </p:nvSpPr>
        <p:spPr>
          <a:xfrm>
            <a:off x="2122709" y="3965939"/>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Lack of direct replications</a:t>
            </a:r>
          </a:p>
        </p:txBody>
      </p:sp>
      <p:sp>
        <p:nvSpPr>
          <p:cNvPr id="6" name="TextBox 5">
            <a:extLst>
              <a:ext uri="{FF2B5EF4-FFF2-40B4-BE49-F238E27FC236}">
                <a16:creationId xmlns:a16="http://schemas.microsoft.com/office/drawing/2014/main" id="{7E753C17-D93F-DEE4-66E0-D4CB5D81863B}"/>
              </a:ext>
            </a:extLst>
          </p:cNvPr>
          <p:cNvSpPr txBox="1"/>
          <p:nvPr/>
        </p:nvSpPr>
        <p:spPr>
          <a:xfrm>
            <a:off x="2122709" y="3137229"/>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Academic capitalism / publication bias</a:t>
            </a:r>
          </a:p>
        </p:txBody>
      </p:sp>
      <p:sp>
        <p:nvSpPr>
          <p:cNvPr id="8" name="TextBox 7">
            <a:extLst>
              <a:ext uri="{FF2B5EF4-FFF2-40B4-BE49-F238E27FC236}">
                <a16:creationId xmlns:a16="http://schemas.microsoft.com/office/drawing/2014/main" id="{2F8D3F45-75BA-B9AA-7E6A-FB021DF1B9BE}"/>
              </a:ext>
            </a:extLst>
          </p:cNvPr>
          <p:cNvSpPr txBox="1"/>
          <p:nvPr/>
        </p:nvSpPr>
        <p:spPr>
          <a:xfrm>
            <a:off x="2122710" y="2290035"/>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Questionable research practices / Fraud</a:t>
            </a:r>
          </a:p>
        </p:txBody>
      </p:sp>
      <p:sp>
        <p:nvSpPr>
          <p:cNvPr id="7" name="TextBox 6">
            <a:extLst>
              <a:ext uri="{FF2B5EF4-FFF2-40B4-BE49-F238E27FC236}">
                <a16:creationId xmlns:a16="http://schemas.microsoft.com/office/drawing/2014/main" id="{87C0A8D5-61C6-1974-9BF3-C892124EF265}"/>
              </a:ext>
            </a:extLst>
          </p:cNvPr>
          <p:cNvSpPr txBox="1"/>
          <p:nvPr/>
        </p:nvSpPr>
        <p:spPr>
          <a:xfrm>
            <a:off x="2122708" y="4826854"/>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Soft theories / over-reliance on NHST</a:t>
            </a:r>
          </a:p>
        </p:txBody>
      </p:sp>
      <p:sp>
        <p:nvSpPr>
          <p:cNvPr id="9" name="TextBox 8">
            <a:extLst>
              <a:ext uri="{FF2B5EF4-FFF2-40B4-BE49-F238E27FC236}">
                <a16:creationId xmlns:a16="http://schemas.microsoft.com/office/drawing/2014/main" id="{090F6638-82C5-524A-B506-C166ED9C050B}"/>
              </a:ext>
            </a:extLst>
          </p:cNvPr>
          <p:cNvSpPr txBox="1"/>
          <p:nvPr/>
        </p:nvSpPr>
        <p:spPr>
          <a:xfrm>
            <a:off x="2122708" y="5687769"/>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No development of research assessment</a:t>
            </a:r>
          </a:p>
        </p:txBody>
      </p:sp>
      <p:sp>
        <p:nvSpPr>
          <p:cNvPr id="10" name="TextBox 9">
            <a:extLst>
              <a:ext uri="{FF2B5EF4-FFF2-40B4-BE49-F238E27FC236}">
                <a16:creationId xmlns:a16="http://schemas.microsoft.com/office/drawing/2014/main" id="{4E7F5C94-B8DB-4291-294A-BCD5CA700831}"/>
              </a:ext>
            </a:extLst>
          </p:cNvPr>
          <p:cNvSpPr txBox="1"/>
          <p:nvPr/>
        </p:nvSpPr>
        <p:spPr>
          <a:xfrm rot="20216184">
            <a:off x="263427" y="2645733"/>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For-profit $</a:t>
            </a:r>
            <a:r>
              <a:rPr lang="en-US" sz="3200" b="1" dirty="0" err="1">
                <a:latin typeface="Avenir Book" panose="02000503020000020003" pitchFamily="2" charset="0"/>
              </a:rPr>
              <a:t>cientific</a:t>
            </a:r>
            <a:r>
              <a:rPr lang="en-US" sz="3200" b="1" dirty="0">
                <a:latin typeface="Avenir Book" panose="02000503020000020003" pitchFamily="2" charset="0"/>
              </a:rPr>
              <a:t> journals</a:t>
            </a:r>
          </a:p>
        </p:txBody>
      </p:sp>
      <p:sp>
        <p:nvSpPr>
          <p:cNvPr id="11" name="TextBox 10">
            <a:extLst>
              <a:ext uri="{FF2B5EF4-FFF2-40B4-BE49-F238E27FC236}">
                <a16:creationId xmlns:a16="http://schemas.microsoft.com/office/drawing/2014/main" id="{9E457136-5995-4943-7373-DF8E0CAC62BA}"/>
              </a:ext>
            </a:extLst>
          </p:cNvPr>
          <p:cNvSpPr txBox="1"/>
          <p:nvPr/>
        </p:nvSpPr>
        <p:spPr>
          <a:xfrm rot="763326">
            <a:off x="4203557" y="4097095"/>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Unsustainable academic labor structures</a:t>
            </a:r>
          </a:p>
        </p:txBody>
      </p:sp>
      <p:sp>
        <p:nvSpPr>
          <p:cNvPr id="12" name="TextBox 11">
            <a:extLst>
              <a:ext uri="{FF2B5EF4-FFF2-40B4-BE49-F238E27FC236}">
                <a16:creationId xmlns:a16="http://schemas.microsoft.com/office/drawing/2014/main" id="{6BABDAB3-A339-C046-4338-D5593F70BDF1}"/>
              </a:ext>
            </a:extLst>
          </p:cNvPr>
          <p:cNvSpPr txBox="1"/>
          <p:nvPr/>
        </p:nvSpPr>
        <p:spPr>
          <a:xfrm rot="21124241">
            <a:off x="422423" y="5257311"/>
            <a:ext cx="7946571"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Tired science pedagogy</a:t>
            </a:r>
          </a:p>
        </p:txBody>
      </p:sp>
    </p:spTree>
    <p:extLst>
      <p:ext uri="{BB962C8B-B14F-4D97-AF65-F5344CB8AC3E}">
        <p14:creationId xmlns:p14="http://schemas.microsoft.com/office/powerpoint/2010/main" val="277443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type="lt">
                                    <p:tmAbs val="0"/>
                                  </p:iterate>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8" presetClass="exit" presetSubtype="0" accel="50000" fill="hold" grpId="0" nodeType="clickEffect">
                                  <p:stCondLst>
                                    <p:cond delay="0"/>
                                  </p:stCondLst>
                                  <p:childTnLst>
                                    <p:anim calcmode="lin" valueType="num">
                                      <p:cBhvr>
                                        <p:cTn id="22" dur="500">
                                          <p:stCondLst>
                                            <p:cond delay="0"/>
                                          </p:stCondLst>
                                        </p:cTn>
                                        <p:tgtEl>
                                          <p:spTgt spid="2"/>
                                        </p:tgtEl>
                                        <p:attrNameLst>
                                          <p:attrName>style.rotation</p:attrName>
                                        </p:attrNameLst>
                                      </p:cBhvr>
                                      <p:tavLst>
                                        <p:tav tm="0">
                                          <p:val>
                                            <p:fltVal val="0"/>
                                          </p:val>
                                        </p:tav>
                                        <p:tav tm="100000">
                                          <p:val>
                                            <p:fltVal val="45"/>
                                          </p:val>
                                        </p:tav>
                                      </p:tavLst>
                                    </p:anim>
                                    <p:anim calcmode="lin" valueType="num">
                                      <p:cBhvr>
                                        <p:cTn id="23" dur="500">
                                          <p:stCondLst>
                                            <p:cond delay="0"/>
                                          </p:stCondLst>
                                        </p:cTn>
                                        <p:tgtEl>
                                          <p:spTgt spid="2"/>
                                        </p:tgtEl>
                                        <p:attrNameLst>
                                          <p:attrName>ppt_y</p:attrName>
                                        </p:attrNameLst>
                                      </p:cBhvr>
                                      <p:tavLst>
                                        <p:tav tm="0">
                                          <p:val>
                                            <p:strVal val="ppt_y"/>
                                          </p:val>
                                        </p:tav>
                                        <p:tav tm="100000">
                                          <p:val>
                                            <p:strVal val="ppt_y+1"/>
                                          </p:val>
                                        </p:tav>
                                      </p:tavLst>
                                    </p:anim>
                                    <p:set>
                                      <p:cBhvr>
                                        <p:cTn id="24" dur="1" fill="hold">
                                          <p:stCondLst>
                                            <p:cond delay="499"/>
                                          </p:stCondLst>
                                        </p:cTn>
                                        <p:tgtEl>
                                          <p:spTgt spid="2"/>
                                        </p:tgtEl>
                                        <p:attrNameLst>
                                          <p:attrName>style.visibility</p:attrName>
                                        </p:attrNameLst>
                                      </p:cBhvr>
                                      <p:to>
                                        <p:strVal val="hidden"/>
                                      </p:to>
                                    </p:set>
                                  </p:childTnLst>
                                </p:cTn>
                              </p:par>
                              <p:par>
                                <p:cTn id="25" presetID="38" presetClass="exit" presetSubtype="0" accel="50000" fill="hold" grpId="0" nodeType="withEffect" nodePh="1">
                                  <p:stCondLst>
                                    <p:cond delay="0"/>
                                  </p:stCondLst>
                                  <p:endCondLst>
                                    <p:cond evt="begin" delay="0">
                                      <p:tn val="25"/>
                                    </p:cond>
                                  </p:endCondLst>
                                  <p:childTnLst>
                                    <p:anim calcmode="lin" valueType="num">
                                      <p:cBhvr>
                                        <p:cTn id="26" dur="500">
                                          <p:stCondLst>
                                            <p:cond delay="0"/>
                                          </p:stCondLst>
                                        </p:cTn>
                                        <p:tgtEl>
                                          <p:spTgt spid="3"/>
                                        </p:tgtEl>
                                        <p:attrNameLst>
                                          <p:attrName>style.rotation</p:attrName>
                                        </p:attrNameLst>
                                      </p:cBhvr>
                                      <p:tavLst>
                                        <p:tav tm="0">
                                          <p:val>
                                            <p:fltVal val="0"/>
                                          </p:val>
                                        </p:tav>
                                        <p:tav tm="100000">
                                          <p:val>
                                            <p:fltVal val="45"/>
                                          </p:val>
                                        </p:tav>
                                      </p:tavLst>
                                    </p:anim>
                                    <p:anim calcmode="lin" valueType="num">
                                      <p:cBhvr>
                                        <p:cTn id="27" dur="500">
                                          <p:stCondLst>
                                            <p:cond delay="0"/>
                                          </p:stCondLst>
                                        </p:cTn>
                                        <p:tgtEl>
                                          <p:spTgt spid="3"/>
                                        </p:tgtEl>
                                        <p:attrNameLst>
                                          <p:attrName>ppt_y</p:attrName>
                                        </p:attrNameLst>
                                      </p:cBhvr>
                                      <p:tavLst>
                                        <p:tav tm="0">
                                          <p:val>
                                            <p:strVal val="ppt_y"/>
                                          </p:val>
                                        </p:tav>
                                        <p:tav tm="100000">
                                          <p:val>
                                            <p:strVal val="ppt_y+1"/>
                                          </p:val>
                                        </p:tav>
                                      </p:tavLst>
                                    </p:anim>
                                    <p:set>
                                      <p:cBhvr>
                                        <p:cTn id="28" dur="1" fill="hold">
                                          <p:stCondLst>
                                            <p:cond delay="499"/>
                                          </p:stCondLst>
                                        </p:cTn>
                                        <p:tgtEl>
                                          <p:spTgt spid="3"/>
                                        </p:tgtEl>
                                        <p:attrNameLst>
                                          <p:attrName>style.visibility</p:attrName>
                                        </p:attrNameLst>
                                      </p:cBhvr>
                                      <p:to>
                                        <p:strVal val="hidden"/>
                                      </p:to>
                                    </p:set>
                                  </p:childTnLst>
                                </p:cTn>
                              </p:par>
                              <p:par>
                                <p:cTn id="29" presetID="38" presetClass="exit" presetSubtype="0" accel="50000" fill="hold" grpId="0" nodeType="withEffect">
                                  <p:stCondLst>
                                    <p:cond delay="0"/>
                                  </p:stCondLst>
                                  <p:childTnLst>
                                    <p:anim calcmode="lin" valueType="num">
                                      <p:cBhvr>
                                        <p:cTn id="30" dur="500">
                                          <p:stCondLst>
                                            <p:cond delay="0"/>
                                          </p:stCondLst>
                                        </p:cTn>
                                        <p:tgtEl>
                                          <p:spTgt spid="5"/>
                                        </p:tgtEl>
                                        <p:attrNameLst>
                                          <p:attrName>style.rotation</p:attrName>
                                        </p:attrNameLst>
                                      </p:cBhvr>
                                      <p:tavLst>
                                        <p:tav tm="0">
                                          <p:val>
                                            <p:fltVal val="0"/>
                                          </p:val>
                                        </p:tav>
                                        <p:tav tm="100000">
                                          <p:val>
                                            <p:fltVal val="45"/>
                                          </p:val>
                                        </p:tav>
                                      </p:tavLst>
                                    </p:anim>
                                    <p:anim calcmode="lin" valueType="num">
                                      <p:cBhvr>
                                        <p:cTn id="31" dur="500">
                                          <p:stCondLst>
                                            <p:cond delay="0"/>
                                          </p:stCondLst>
                                        </p:cTn>
                                        <p:tgtEl>
                                          <p:spTgt spid="5"/>
                                        </p:tgtEl>
                                        <p:attrNameLst>
                                          <p:attrName>ppt_y</p:attrName>
                                        </p:attrNameLst>
                                      </p:cBhvr>
                                      <p:tavLst>
                                        <p:tav tm="0">
                                          <p:val>
                                            <p:strVal val="ppt_y"/>
                                          </p:val>
                                        </p:tav>
                                        <p:tav tm="100000">
                                          <p:val>
                                            <p:strVal val="ppt_y+1"/>
                                          </p:val>
                                        </p:tav>
                                      </p:tavLst>
                                    </p:anim>
                                    <p:set>
                                      <p:cBhvr>
                                        <p:cTn id="32" dur="1" fill="hold">
                                          <p:stCondLst>
                                            <p:cond delay="499"/>
                                          </p:stCondLst>
                                        </p:cTn>
                                        <p:tgtEl>
                                          <p:spTgt spid="5"/>
                                        </p:tgtEl>
                                        <p:attrNameLst>
                                          <p:attrName>style.visibility</p:attrName>
                                        </p:attrNameLst>
                                      </p:cBhvr>
                                      <p:to>
                                        <p:strVal val="hidden"/>
                                      </p:to>
                                    </p:set>
                                  </p:childTnLst>
                                </p:cTn>
                              </p:par>
                              <p:par>
                                <p:cTn id="33" presetID="38" presetClass="exit" presetSubtype="0" accel="50000" fill="hold" grpId="0" nodeType="withEffect">
                                  <p:stCondLst>
                                    <p:cond delay="0"/>
                                  </p:stCondLst>
                                  <p:childTnLst>
                                    <p:anim calcmode="lin" valueType="num">
                                      <p:cBhvr>
                                        <p:cTn id="34" dur="500">
                                          <p:stCondLst>
                                            <p:cond delay="0"/>
                                          </p:stCondLst>
                                        </p:cTn>
                                        <p:tgtEl>
                                          <p:spTgt spid="4"/>
                                        </p:tgtEl>
                                        <p:attrNameLst>
                                          <p:attrName>style.rotation</p:attrName>
                                        </p:attrNameLst>
                                      </p:cBhvr>
                                      <p:tavLst>
                                        <p:tav tm="0">
                                          <p:val>
                                            <p:fltVal val="0"/>
                                          </p:val>
                                        </p:tav>
                                        <p:tav tm="100000">
                                          <p:val>
                                            <p:fltVal val="45"/>
                                          </p:val>
                                        </p:tav>
                                      </p:tavLst>
                                    </p:anim>
                                    <p:anim calcmode="lin" valueType="num">
                                      <p:cBhvr>
                                        <p:cTn id="35" dur="500">
                                          <p:stCondLst>
                                            <p:cond delay="0"/>
                                          </p:stCondLst>
                                        </p:cTn>
                                        <p:tgtEl>
                                          <p:spTgt spid="4"/>
                                        </p:tgtEl>
                                        <p:attrNameLst>
                                          <p:attrName>ppt_y</p:attrName>
                                        </p:attrNameLst>
                                      </p:cBhvr>
                                      <p:tavLst>
                                        <p:tav tm="0">
                                          <p:val>
                                            <p:strVal val="ppt_y"/>
                                          </p:val>
                                        </p:tav>
                                        <p:tav tm="100000">
                                          <p:val>
                                            <p:strVal val="ppt_y+1"/>
                                          </p:val>
                                        </p:tav>
                                      </p:tavLst>
                                    </p:anim>
                                    <p:set>
                                      <p:cBhvr>
                                        <p:cTn id="36" dur="1" fill="hold">
                                          <p:stCondLst>
                                            <p:cond delay="499"/>
                                          </p:stCondLst>
                                        </p:cTn>
                                        <p:tgtEl>
                                          <p:spTgt spid="4"/>
                                        </p:tgtEl>
                                        <p:attrNameLst>
                                          <p:attrName>style.visibility</p:attrName>
                                        </p:attrNameLst>
                                      </p:cBhvr>
                                      <p:to>
                                        <p:strVal val="hidden"/>
                                      </p:to>
                                    </p:set>
                                  </p:childTnLst>
                                </p:cTn>
                              </p:par>
                              <p:par>
                                <p:cTn id="37" presetID="38" presetClass="exit" presetSubtype="0" accel="50000" fill="hold" grpId="0" nodeType="withEffect">
                                  <p:stCondLst>
                                    <p:cond delay="0"/>
                                  </p:stCondLst>
                                  <p:childTnLst>
                                    <p:anim calcmode="lin" valueType="num">
                                      <p:cBhvr>
                                        <p:cTn id="38" dur="500">
                                          <p:stCondLst>
                                            <p:cond delay="0"/>
                                          </p:stCondLst>
                                        </p:cTn>
                                        <p:tgtEl>
                                          <p:spTgt spid="6"/>
                                        </p:tgtEl>
                                        <p:attrNameLst>
                                          <p:attrName>style.rotation</p:attrName>
                                        </p:attrNameLst>
                                      </p:cBhvr>
                                      <p:tavLst>
                                        <p:tav tm="0">
                                          <p:val>
                                            <p:fltVal val="0"/>
                                          </p:val>
                                        </p:tav>
                                        <p:tav tm="100000">
                                          <p:val>
                                            <p:fltVal val="45"/>
                                          </p:val>
                                        </p:tav>
                                      </p:tavLst>
                                    </p:anim>
                                    <p:anim calcmode="lin" valueType="num">
                                      <p:cBhvr>
                                        <p:cTn id="39" dur="500">
                                          <p:stCondLst>
                                            <p:cond delay="0"/>
                                          </p:stCondLst>
                                        </p:cTn>
                                        <p:tgtEl>
                                          <p:spTgt spid="6"/>
                                        </p:tgtEl>
                                        <p:attrNameLst>
                                          <p:attrName>ppt_y</p:attrName>
                                        </p:attrNameLst>
                                      </p:cBhvr>
                                      <p:tavLst>
                                        <p:tav tm="0">
                                          <p:val>
                                            <p:strVal val="ppt_y"/>
                                          </p:val>
                                        </p:tav>
                                        <p:tav tm="100000">
                                          <p:val>
                                            <p:strVal val="ppt_y+1"/>
                                          </p:val>
                                        </p:tav>
                                      </p:tavLst>
                                    </p:anim>
                                    <p:set>
                                      <p:cBhvr>
                                        <p:cTn id="40" dur="1" fill="hold">
                                          <p:stCondLst>
                                            <p:cond delay="499"/>
                                          </p:stCondLst>
                                        </p:cTn>
                                        <p:tgtEl>
                                          <p:spTgt spid="6"/>
                                        </p:tgtEl>
                                        <p:attrNameLst>
                                          <p:attrName>style.visibility</p:attrName>
                                        </p:attrNameLst>
                                      </p:cBhvr>
                                      <p:to>
                                        <p:strVal val="hidden"/>
                                      </p:to>
                                    </p:set>
                                  </p:childTnLst>
                                </p:cTn>
                              </p:par>
                              <p:par>
                                <p:cTn id="41" presetID="38" presetClass="exit" presetSubtype="0" accel="50000" fill="hold" grpId="0" nodeType="withEffect">
                                  <p:stCondLst>
                                    <p:cond delay="0"/>
                                  </p:stCondLst>
                                  <p:childTnLst>
                                    <p:anim calcmode="lin" valueType="num">
                                      <p:cBhvr>
                                        <p:cTn id="42" dur="500">
                                          <p:stCondLst>
                                            <p:cond delay="0"/>
                                          </p:stCondLst>
                                        </p:cTn>
                                        <p:tgtEl>
                                          <p:spTgt spid="8"/>
                                        </p:tgtEl>
                                        <p:attrNameLst>
                                          <p:attrName>style.rotation</p:attrName>
                                        </p:attrNameLst>
                                      </p:cBhvr>
                                      <p:tavLst>
                                        <p:tav tm="0">
                                          <p:val>
                                            <p:fltVal val="0"/>
                                          </p:val>
                                        </p:tav>
                                        <p:tav tm="100000">
                                          <p:val>
                                            <p:fltVal val="45"/>
                                          </p:val>
                                        </p:tav>
                                      </p:tavLst>
                                    </p:anim>
                                    <p:anim calcmode="lin" valueType="num">
                                      <p:cBhvr>
                                        <p:cTn id="43" dur="500">
                                          <p:stCondLst>
                                            <p:cond delay="0"/>
                                          </p:stCondLst>
                                        </p:cTn>
                                        <p:tgtEl>
                                          <p:spTgt spid="8"/>
                                        </p:tgtEl>
                                        <p:attrNameLst>
                                          <p:attrName>ppt_y</p:attrName>
                                        </p:attrNameLst>
                                      </p:cBhvr>
                                      <p:tavLst>
                                        <p:tav tm="0">
                                          <p:val>
                                            <p:strVal val="ppt_y"/>
                                          </p:val>
                                        </p:tav>
                                        <p:tav tm="100000">
                                          <p:val>
                                            <p:strVal val="ppt_y+1"/>
                                          </p:val>
                                        </p:tav>
                                      </p:tavLst>
                                    </p:anim>
                                    <p:set>
                                      <p:cBhvr>
                                        <p:cTn id="44" dur="1" fill="hold">
                                          <p:stCondLst>
                                            <p:cond delay="499"/>
                                          </p:stCondLst>
                                        </p:cTn>
                                        <p:tgtEl>
                                          <p:spTgt spid="8"/>
                                        </p:tgtEl>
                                        <p:attrNameLst>
                                          <p:attrName>style.visibility</p:attrName>
                                        </p:attrNameLst>
                                      </p:cBhvr>
                                      <p:to>
                                        <p:strVal val="hidden"/>
                                      </p:to>
                                    </p:set>
                                  </p:childTnLst>
                                </p:cTn>
                              </p:par>
                              <p:par>
                                <p:cTn id="45" presetID="38" presetClass="exit" presetSubtype="0" accel="50000" fill="hold" grpId="0" nodeType="withEffect">
                                  <p:stCondLst>
                                    <p:cond delay="0"/>
                                  </p:stCondLst>
                                  <p:childTnLst>
                                    <p:anim calcmode="lin" valueType="num">
                                      <p:cBhvr>
                                        <p:cTn id="46" dur="500">
                                          <p:stCondLst>
                                            <p:cond delay="0"/>
                                          </p:stCondLst>
                                        </p:cTn>
                                        <p:tgtEl>
                                          <p:spTgt spid="7"/>
                                        </p:tgtEl>
                                        <p:attrNameLst>
                                          <p:attrName>style.rotation</p:attrName>
                                        </p:attrNameLst>
                                      </p:cBhvr>
                                      <p:tavLst>
                                        <p:tav tm="0">
                                          <p:val>
                                            <p:fltVal val="0"/>
                                          </p:val>
                                        </p:tav>
                                        <p:tav tm="100000">
                                          <p:val>
                                            <p:fltVal val="45"/>
                                          </p:val>
                                        </p:tav>
                                      </p:tavLst>
                                    </p:anim>
                                    <p:anim calcmode="lin" valueType="num">
                                      <p:cBhvr>
                                        <p:cTn id="47" dur="500">
                                          <p:stCondLst>
                                            <p:cond delay="0"/>
                                          </p:stCondLst>
                                        </p:cTn>
                                        <p:tgtEl>
                                          <p:spTgt spid="7"/>
                                        </p:tgtEl>
                                        <p:attrNameLst>
                                          <p:attrName>ppt_y</p:attrName>
                                        </p:attrNameLst>
                                      </p:cBhvr>
                                      <p:tavLst>
                                        <p:tav tm="0">
                                          <p:val>
                                            <p:strVal val="ppt_y"/>
                                          </p:val>
                                        </p:tav>
                                        <p:tav tm="100000">
                                          <p:val>
                                            <p:strVal val="ppt_y+1"/>
                                          </p:val>
                                        </p:tav>
                                      </p:tavLst>
                                    </p:anim>
                                    <p:set>
                                      <p:cBhvr>
                                        <p:cTn id="48" dur="1" fill="hold">
                                          <p:stCondLst>
                                            <p:cond delay="499"/>
                                          </p:stCondLst>
                                        </p:cTn>
                                        <p:tgtEl>
                                          <p:spTgt spid="7"/>
                                        </p:tgtEl>
                                        <p:attrNameLst>
                                          <p:attrName>style.visibility</p:attrName>
                                        </p:attrNameLst>
                                      </p:cBhvr>
                                      <p:to>
                                        <p:strVal val="hidden"/>
                                      </p:to>
                                    </p:set>
                                  </p:childTnLst>
                                </p:cTn>
                              </p:par>
                              <p:par>
                                <p:cTn id="49" presetID="38" presetClass="exit" presetSubtype="0" accel="50000" fill="hold" grpId="1" nodeType="withEffect">
                                  <p:stCondLst>
                                    <p:cond delay="0"/>
                                  </p:stCondLst>
                                  <p:childTnLst>
                                    <p:anim calcmode="lin" valueType="num">
                                      <p:cBhvr>
                                        <p:cTn id="50" dur="500">
                                          <p:stCondLst>
                                            <p:cond delay="0"/>
                                          </p:stCondLst>
                                        </p:cTn>
                                        <p:tgtEl>
                                          <p:spTgt spid="9"/>
                                        </p:tgtEl>
                                        <p:attrNameLst>
                                          <p:attrName>style.rotation</p:attrName>
                                        </p:attrNameLst>
                                      </p:cBhvr>
                                      <p:tavLst>
                                        <p:tav tm="0">
                                          <p:val>
                                            <p:fltVal val="0"/>
                                          </p:val>
                                        </p:tav>
                                        <p:tav tm="100000">
                                          <p:val>
                                            <p:fltVal val="45"/>
                                          </p:val>
                                        </p:tav>
                                      </p:tavLst>
                                    </p:anim>
                                    <p:anim calcmode="lin" valueType="num">
                                      <p:cBhvr>
                                        <p:cTn id="51" dur="500">
                                          <p:stCondLst>
                                            <p:cond delay="0"/>
                                          </p:stCondLst>
                                        </p:cTn>
                                        <p:tgtEl>
                                          <p:spTgt spid="9"/>
                                        </p:tgtEl>
                                        <p:attrNameLst>
                                          <p:attrName>ppt_y</p:attrName>
                                        </p:attrNameLst>
                                      </p:cBhvr>
                                      <p:tavLst>
                                        <p:tav tm="0">
                                          <p:val>
                                            <p:strVal val="ppt_y"/>
                                          </p:val>
                                        </p:tav>
                                        <p:tav tm="100000">
                                          <p:val>
                                            <p:strVal val="ppt_y+1"/>
                                          </p:val>
                                        </p:tav>
                                      </p:tavLst>
                                    </p:anim>
                                    <p:set>
                                      <p:cBhvr>
                                        <p:cTn id="52" dur="1" fill="hold">
                                          <p:stCondLst>
                                            <p:cond delay="499"/>
                                          </p:stCondLst>
                                        </p:cTn>
                                        <p:tgtEl>
                                          <p:spTgt spid="9"/>
                                        </p:tgtEl>
                                        <p:attrNameLst>
                                          <p:attrName>style.visibility</p:attrName>
                                        </p:attrNameLst>
                                      </p:cBhvr>
                                      <p:to>
                                        <p:strVal val="hidden"/>
                                      </p:to>
                                    </p:set>
                                  </p:childTnLst>
                                </p:cTn>
                              </p:par>
                              <p:par>
                                <p:cTn id="53" presetID="38" presetClass="exit" presetSubtype="0" accel="50000" fill="hold" grpId="2" nodeType="withEffect">
                                  <p:stCondLst>
                                    <p:cond delay="0"/>
                                  </p:stCondLst>
                                  <p:iterate type="lt">
                                    <p:tmPct val="0"/>
                                  </p:iterate>
                                  <p:childTnLst>
                                    <p:anim calcmode="lin" valueType="num">
                                      <p:cBhvr>
                                        <p:cTn id="54" dur="500">
                                          <p:stCondLst>
                                            <p:cond delay="0"/>
                                          </p:stCondLst>
                                        </p:cTn>
                                        <p:tgtEl>
                                          <p:spTgt spid="10"/>
                                        </p:tgtEl>
                                        <p:attrNameLst>
                                          <p:attrName>style.rotation</p:attrName>
                                        </p:attrNameLst>
                                      </p:cBhvr>
                                      <p:tavLst>
                                        <p:tav tm="0">
                                          <p:val>
                                            <p:fltVal val="0"/>
                                          </p:val>
                                        </p:tav>
                                        <p:tav tm="100000">
                                          <p:val>
                                            <p:fltVal val="45"/>
                                          </p:val>
                                        </p:tav>
                                      </p:tavLst>
                                    </p:anim>
                                    <p:anim calcmode="lin" valueType="num">
                                      <p:cBhvr>
                                        <p:cTn id="55" dur="500">
                                          <p:stCondLst>
                                            <p:cond delay="0"/>
                                          </p:stCondLst>
                                        </p:cTn>
                                        <p:tgtEl>
                                          <p:spTgt spid="10"/>
                                        </p:tgtEl>
                                        <p:attrNameLst>
                                          <p:attrName>ppt_y</p:attrName>
                                        </p:attrNameLst>
                                      </p:cBhvr>
                                      <p:tavLst>
                                        <p:tav tm="0">
                                          <p:val>
                                            <p:strVal val="ppt_y"/>
                                          </p:val>
                                        </p:tav>
                                        <p:tav tm="100000">
                                          <p:val>
                                            <p:strVal val="ppt_y+1"/>
                                          </p:val>
                                        </p:tav>
                                      </p:tavLst>
                                    </p:anim>
                                    <p:set>
                                      <p:cBhvr>
                                        <p:cTn id="56" dur="1" fill="hold">
                                          <p:stCondLst>
                                            <p:cond delay="499"/>
                                          </p:stCondLst>
                                        </p:cTn>
                                        <p:tgtEl>
                                          <p:spTgt spid="10"/>
                                        </p:tgtEl>
                                        <p:attrNameLst>
                                          <p:attrName>style.visibility</p:attrName>
                                        </p:attrNameLst>
                                      </p:cBhvr>
                                      <p:to>
                                        <p:strVal val="hidden"/>
                                      </p:to>
                                    </p:set>
                                  </p:childTnLst>
                                </p:cTn>
                              </p:par>
                              <p:par>
                                <p:cTn id="57" presetID="38" presetClass="exit" presetSubtype="0" accel="50000" fill="hold" grpId="2" nodeType="withEffect">
                                  <p:stCondLst>
                                    <p:cond delay="0"/>
                                  </p:stCondLst>
                                  <p:childTnLst>
                                    <p:anim calcmode="lin" valueType="num">
                                      <p:cBhvr>
                                        <p:cTn id="58" dur="500">
                                          <p:stCondLst>
                                            <p:cond delay="0"/>
                                          </p:stCondLst>
                                        </p:cTn>
                                        <p:tgtEl>
                                          <p:spTgt spid="11"/>
                                        </p:tgtEl>
                                        <p:attrNameLst>
                                          <p:attrName>style.rotation</p:attrName>
                                        </p:attrNameLst>
                                      </p:cBhvr>
                                      <p:tavLst>
                                        <p:tav tm="0">
                                          <p:val>
                                            <p:fltVal val="0"/>
                                          </p:val>
                                        </p:tav>
                                        <p:tav tm="100000">
                                          <p:val>
                                            <p:fltVal val="45"/>
                                          </p:val>
                                        </p:tav>
                                      </p:tavLst>
                                    </p:anim>
                                    <p:anim calcmode="lin" valueType="num">
                                      <p:cBhvr>
                                        <p:cTn id="59" dur="500">
                                          <p:stCondLst>
                                            <p:cond delay="0"/>
                                          </p:stCondLst>
                                        </p:cTn>
                                        <p:tgtEl>
                                          <p:spTgt spid="11"/>
                                        </p:tgtEl>
                                        <p:attrNameLst>
                                          <p:attrName>ppt_y</p:attrName>
                                        </p:attrNameLst>
                                      </p:cBhvr>
                                      <p:tavLst>
                                        <p:tav tm="0">
                                          <p:val>
                                            <p:strVal val="ppt_y"/>
                                          </p:val>
                                        </p:tav>
                                        <p:tav tm="100000">
                                          <p:val>
                                            <p:strVal val="ppt_y+1"/>
                                          </p:val>
                                        </p:tav>
                                      </p:tavLst>
                                    </p:anim>
                                    <p:set>
                                      <p:cBhvr>
                                        <p:cTn id="60" dur="1" fill="hold">
                                          <p:stCondLst>
                                            <p:cond delay="499"/>
                                          </p:stCondLst>
                                        </p:cTn>
                                        <p:tgtEl>
                                          <p:spTgt spid="11"/>
                                        </p:tgtEl>
                                        <p:attrNameLst>
                                          <p:attrName>style.visibility</p:attrName>
                                        </p:attrNameLst>
                                      </p:cBhvr>
                                      <p:to>
                                        <p:strVal val="hidden"/>
                                      </p:to>
                                    </p:set>
                                  </p:childTnLst>
                                </p:cTn>
                              </p:par>
                              <p:par>
                                <p:cTn id="61" presetID="38" presetClass="exit" presetSubtype="0" accel="50000" fill="hold" grpId="1" nodeType="withEffect">
                                  <p:stCondLst>
                                    <p:cond delay="0"/>
                                  </p:stCondLst>
                                  <p:childTnLst>
                                    <p:anim calcmode="lin" valueType="num">
                                      <p:cBhvr>
                                        <p:cTn id="62" dur="500">
                                          <p:stCondLst>
                                            <p:cond delay="0"/>
                                          </p:stCondLst>
                                        </p:cTn>
                                        <p:tgtEl>
                                          <p:spTgt spid="12"/>
                                        </p:tgtEl>
                                        <p:attrNameLst>
                                          <p:attrName>style.rotation</p:attrName>
                                        </p:attrNameLst>
                                      </p:cBhvr>
                                      <p:tavLst>
                                        <p:tav tm="0">
                                          <p:val>
                                            <p:fltVal val="0"/>
                                          </p:val>
                                        </p:tav>
                                        <p:tav tm="100000">
                                          <p:val>
                                            <p:fltVal val="45"/>
                                          </p:val>
                                        </p:tav>
                                      </p:tavLst>
                                    </p:anim>
                                    <p:anim calcmode="lin" valueType="num">
                                      <p:cBhvr>
                                        <p:cTn id="63" dur="500">
                                          <p:stCondLst>
                                            <p:cond delay="0"/>
                                          </p:stCondLst>
                                        </p:cTn>
                                        <p:tgtEl>
                                          <p:spTgt spid="12"/>
                                        </p:tgtEl>
                                        <p:attrNameLst>
                                          <p:attrName>ppt_y</p:attrName>
                                        </p:attrNameLst>
                                      </p:cBhvr>
                                      <p:tavLst>
                                        <p:tav tm="0">
                                          <p:val>
                                            <p:strVal val="ppt_y"/>
                                          </p:val>
                                        </p:tav>
                                        <p:tav tm="100000">
                                          <p:val>
                                            <p:strVal val="ppt_y+1"/>
                                          </p:val>
                                        </p:tav>
                                      </p:tavLst>
                                    </p:anim>
                                    <p:set>
                                      <p:cBhvr>
                                        <p:cTn id="6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4" grpId="0" animBg="1"/>
      <p:bldP spid="6" grpId="0" animBg="1"/>
      <p:bldP spid="8" grpId="0" animBg="1"/>
      <p:bldP spid="7" grpId="0" animBg="1"/>
      <p:bldP spid="9" grpId="0" animBg="1"/>
      <p:bldP spid="9" grpId="1" animBg="1"/>
      <p:bldP spid="10" grpId="1" animBg="1"/>
      <p:bldP spid="10" grpId="2" animBg="1"/>
      <p:bldP spid="11" grpId="1" animBg="1"/>
      <p:bldP spid="11" grpId="2" animBg="1"/>
      <p:bldP spid="12" grpId="0" animBg="1"/>
      <p:bldP spid="1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5880-36A2-1B11-4BF6-B194B6BE6AF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98F273B-6671-1B7C-7117-4311822311B3}"/>
              </a:ext>
            </a:extLst>
          </p:cNvPr>
          <p:cNvPicPr>
            <a:picLocks noGrp="1" noChangeAspect="1"/>
          </p:cNvPicPr>
          <p:nvPr>
            <p:ph idx="1"/>
          </p:nvPr>
        </p:nvPicPr>
        <p:blipFill rotWithShape="1">
          <a:blip r:embed="rId2"/>
          <a:srcRect b="1147"/>
          <a:stretch/>
        </p:blipFill>
        <p:spPr>
          <a:xfrm>
            <a:off x="1524116" y="1278278"/>
            <a:ext cx="9143768" cy="4301444"/>
          </a:xfrm>
        </p:spPr>
      </p:pic>
      <p:sp>
        <p:nvSpPr>
          <p:cNvPr id="8" name="TextBox 7">
            <a:extLst>
              <a:ext uri="{FF2B5EF4-FFF2-40B4-BE49-F238E27FC236}">
                <a16:creationId xmlns:a16="http://schemas.microsoft.com/office/drawing/2014/main" id="{D3257AA6-2985-AB13-939C-89DF041A583E}"/>
              </a:ext>
            </a:extLst>
          </p:cNvPr>
          <p:cNvSpPr txBox="1"/>
          <p:nvPr/>
        </p:nvSpPr>
        <p:spPr>
          <a:xfrm>
            <a:off x="2965269" y="6486156"/>
            <a:ext cx="9555479"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Taken from Repeat After Me by Maki </a:t>
            </a:r>
            <a:r>
              <a:rPr lang="en-US" sz="1600" dirty="0" err="1">
                <a:latin typeface="Arial" panose="020B0604020202020204" pitchFamily="34" charset="0"/>
                <a:cs typeface="Arial" panose="020B0604020202020204" pitchFamily="34" charset="0"/>
              </a:rPr>
              <a:t>Naro</a:t>
            </a:r>
            <a:r>
              <a:rPr lang="en-US" sz="1600" dirty="0">
                <a:latin typeface="Arial" panose="020B0604020202020204" pitchFamily="34" charset="0"/>
                <a:cs typeface="Arial" panose="020B0604020202020204" pitchFamily="34" charset="0"/>
              </a:rPr>
              <a:t>. Published by The Nib. https://</a:t>
            </a:r>
            <a:r>
              <a:rPr lang="en-US" sz="1600" dirty="0" err="1">
                <a:latin typeface="Arial" panose="020B0604020202020204" pitchFamily="34" charset="0"/>
                <a:cs typeface="Arial" panose="020B0604020202020204" pitchFamily="34" charset="0"/>
              </a:rPr>
              <a:t>thenib.com</a:t>
            </a:r>
            <a:r>
              <a:rPr lang="en-US" sz="1600" dirty="0">
                <a:latin typeface="Arial" panose="020B0604020202020204" pitchFamily="34" charset="0"/>
                <a:cs typeface="Arial" panose="020B0604020202020204" pitchFamily="34" charset="0"/>
              </a:rPr>
              <a:t>/repeat-after-me/</a:t>
            </a:r>
          </a:p>
        </p:txBody>
      </p:sp>
      <p:sp>
        <p:nvSpPr>
          <p:cNvPr id="9" name="Rectangle 8">
            <a:extLst>
              <a:ext uri="{FF2B5EF4-FFF2-40B4-BE49-F238E27FC236}">
                <a16:creationId xmlns:a16="http://schemas.microsoft.com/office/drawing/2014/main" id="{7A52D8F0-DE52-7902-863C-24CE45A7CFBA}"/>
              </a:ext>
            </a:extLst>
          </p:cNvPr>
          <p:cNvSpPr/>
          <p:nvPr/>
        </p:nvSpPr>
        <p:spPr>
          <a:xfrm>
            <a:off x="4676503" y="1188720"/>
            <a:ext cx="5891348" cy="457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32856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956"/>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F8C0DB-8095-4556-5164-3B77CC21CB74}"/>
              </a:ext>
            </a:extLst>
          </p:cNvPr>
          <p:cNvSpPr txBox="1">
            <a:spLocks/>
          </p:cNvSpPr>
          <p:nvPr/>
        </p:nvSpPr>
        <p:spPr>
          <a:xfrm>
            <a:off x="247290" y="2535629"/>
            <a:ext cx="11697419" cy="17867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highlight>
                  <a:srgbClr val="800001"/>
                </a:highlight>
                <a:uLnTx/>
                <a:uFillTx/>
                <a:latin typeface="Avenir Book" panose="02000503020000020003" pitchFamily="2" charset="0"/>
                <a:ea typeface="+mj-ea"/>
                <a:cs typeface="+mj-cs"/>
              </a:rPr>
              <a:t>How do we reform science and academia?</a:t>
            </a:r>
            <a:endParaRPr kumimoji="0" lang="en-US" sz="3000" b="1" i="1" u="none" strike="noStrike" kern="1200" cap="none" spc="0" normalizeH="0" baseline="0" noProof="0" dirty="0">
              <a:ln>
                <a:noFill/>
              </a:ln>
              <a:solidFill>
                <a:prstClr val="white"/>
              </a:solidFill>
              <a:effectLst/>
              <a:highlight>
                <a:srgbClr val="800001"/>
              </a:highlight>
              <a:uLnTx/>
              <a:uFillTx/>
              <a:latin typeface="Avenir Book" panose="02000503020000020003" pitchFamily="2" charset="0"/>
              <a:ea typeface="+mj-ea"/>
              <a:cs typeface="+mj-cs"/>
            </a:endParaRPr>
          </a:p>
        </p:txBody>
      </p:sp>
      <p:sp>
        <p:nvSpPr>
          <p:cNvPr id="9" name="Content Placeholder 2">
            <a:extLst>
              <a:ext uri="{FF2B5EF4-FFF2-40B4-BE49-F238E27FC236}">
                <a16:creationId xmlns:a16="http://schemas.microsoft.com/office/drawing/2014/main" id="{B17F9131-E8D8-E474-738F-0E824A869DD7}"/>
              </a:ext>
            </a:extLst>
          </p:cNvPr>
          <p:cNvSpPr>
            <a:spLocks noGrp="1"/>
          </p:cNvSpPr>
          <p:nvPr>
            <p:ph idx="1"/>
          </p:nvPr>
        </p:nvSpPr>
        <p:spPr>
          <a:xfrm>
            <a:off x="4826058" y="6241860"/>
            <a:ext cx="7365942" cy="431525"/>
          </a:xfrm>
        </p:spPr>
        <p:txBody>
          <a:bodyPr>
            <a:noAutofit/>
          </a:bodyPr>
          <a:lstStyle/>
          <a:p>
            <a:pPr marL="0" indent="0" algn="r">
              <a:lnSpc>
                <a:spcPct val="114000"/>
              </a:lnSpc>
              <a:buNone/>
            </a:pPr>
            <a:r>
              <a:rPr lang="en-US" sz="1600" dirty="0"/>
              <a:t>Background art by Danielle Navarro https://</a:t>
            </a:r>
            <a:r>
              <a:rPr lang="en-US" sz="1600" dirty="0" err="1"/>
              <a:t>art.djnavarro.net</a:t>
            </a:r>
            <a:r>
              <a:rPr lang="en-US" sz="1600" dirty="0"/>
              <a:t>/gallery/interacting-paths/</a:t>
            </a:r>
          </a:p>
        </p:txBody>
      </p:sp>
    </p:spTree>
    <p:extLst>
      <p:ext uri="{BB962C8B-B14F-4D97-AF65-F5344CB8AC3E}">
        <p14:creationId xmlns:p14="http://schemas.microsoft.com/office/powerpoint/2010/main" val="3238853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a:extLst>
              <a:ext uri="{FF2B5EF4-FFF2-40B4-BE49-F238E27FC236}">
                <a16:creationId xmlns:a16="http://schemas.microsoft.com/office/drawing/2014/main" id="{19798F23-7353-E67C-9B94-F9CA994C6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42" y="0"/>
            <a:ext cx="10521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603BA8-2ED1-C88D-9E59-F78DC5993B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4B4D75-5BC0-CC4A-F1FB-D9FED86D5FBF}"/>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AE7B8A58-12F6-C32A-8D02-5032C0D9A75F}"/>
              </a:ext>
            </a:extLst>
          </p:cNvPr>
          <p:cNvSpPr txBox="1"/>
          <p:nvPr/>
        </p:nvSpPr>
        <p:spPr>
          <a:xfrm>
            <a:off x="535032" y="1882188"/>
            <a:ext cx="3893276" cy="707886"/>
          </a:xfrm>
          <a:prstGeom prst="rect">
            <a:avLst/>
          </a:prstGeom>
          <a:solidFill>
            <a:schemeClr val="bg1"/>
          </a:solidFill>
          <a:ln w="38100">
            <a:solidFill>
              <a:schemeClr val="tx1"/>
            </a:solidFill>
          </a:ln>
        </p:spPr>
        <p:txBody>
          <a:bodyPr wrap="square" rtlCol="0">
            <a:spAutoFit/>
          </a:bodyPr>
          <a:lstStyle/>
          <a:p>
            <a:pPr algn="ctr"/>
            <a:r>
              <a:rPr lang="en-US" sz="4000" b="1" dirty="0">
                <a:solidFill>
                  <a:srgbClr val="800001"/>
                </a:solidFill>
                <a:latin typeface="Avenir Book" panose="02000503020000020003" pitchFamily="2" charset="0"/>
              </a:rPr>
              <a:t>This won’t work.</a:t>
            </a:r>
            <a:endParaRPr lang="en-US" sz="2400" b="1" dirty="0">
              <a:solidFill>
                <a:srgbClr val="800001"/>
              </a:solidFill>
              <a:latin typeface="Avenir Book" panose="02000503020000020003" pitchFamily="2" charset="0"/>
            </a:endParaRPr>
          </a:p>
        </p:txBody>
      </p:sp>
      <p:sp>
        <p:nvSpPr>
          <p:cNvPr id="6" name="TextBox 5">
            <a:extLst>
              <a:ext uri="{FF2B5EF4-FFF2-40B4-BE49-F238E27FC236}">
                <a16:creationId xmlns:a16="http://schemas.microsoft.com/office/drawing/2014/main" id="{AA5A99C1-B2D2-503E-AE1C-1CBE579754BB}"/>
              </a:ext>
            </a:extLst>
          </p:cNvPr>
          <p:cNvSpPr txBox="1"/>
          <p:nvPr/>
        </p:nvSpPr>
        <p:spPr>
          <a:xfrm>
            <a:off x="5758542" y="386080"/>
            <a:ext cx="4980033" cy="2554545"/>
          </a:xfrm>
          <a:prstGeom prst="rect">
            <a:avLst/>
          </a:prstGeom>
          <a:solidFill>
            <a:schemeClr val="bg1"/>
          </a:solidFill>
          <a:ln w="38100">
            <a:solidFill>
              <a:schemeClr val="tx1"/>
            </a:solidFill>
          </a:ln>
        </p:spPr>
        <p:txBody>
          <a:bodyPr wrap="square" rtlCol="0">
            <a:spAutoFit/>
          </a:bodyPr>
          <a:lstStyle/>
          <a:p>
            <a:pPr algn="ctr"/>
            <a:r>
              <a:rPr lang="en-US" sz="4000" b="1" dirty="0">
                <a:solidFill>
                  <a:schemeClr val="accent5"/>
                </a:solidFill>
                <a:latin typeface="Avenir Book" panose="02000503020000020003" pitchFamily="2" charset="0"/>
              </a:rPr>
              <a:t>Positive change has to occur across many levels, from many sources.</a:t>
            </a:r>
            <a:endParaRPr lang="en-US" sz="2400" b="1" dirty="0">
              <a:solidFill>
                <a:schemeClr val="accent5"/>
              </a:solidFill>
              <a:latin typeface="Avenir Book" panose="02000503020000020003" pitchFamily="2" charset="0"/>
            </a:endParaRPr>
          </a:p>
        </p:txBody>
      </p:sp>
    </p:spTree>
    <p:extLst>
      <p:ext uri="{BB962C8B-B14F-4D97-AF65-F5344CB8AC3E}">
        <p14:creationId xmlns:p14="http://schemas.microsoft.com/office/powerpoint/2010/main" val="210161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3E7F9-1E4F-EF87-FE24-0E5F7E3B49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110491-6F07-C856-BE77-0CA94DEFF991}"/>
              </a:ext>
            </a:extLst>
          </p:cNvPr>
          <p:cNvSpPr>
            <a:spLocks noGrp="1"/>
          </p:cNvSpPr>
          <p:nvPr>
            <p:ph idx="1"/>
          </p:nvPr>
        </p:nvSpPr>
        <p:spPr/>
        <p:txBody>
          <a:bodyPr/>
          <a:lstStyle/>
          <a:p>
            <a:endParaRPr lang="en-US" dirty="0"/>
          </a:p>
        </p:txBody>
      </p:sp>
      <p:pic>
        <p:nvPicPr>
          <p:cNvPr id="4" name="Picture 3" descr="Text&#10;&#10;Description automatically generated">
            <a:extLst>
              <a:ext uri="{FF2B5EF4-FFF2-40B4-BE49-F238E27FC236}">
                <a16:creationId xmlns:a16="http://schemas.microsoft.com/office/drawing/2014/main" id="{97DF6CCA-40A7-8DDB-EDDB-9F8CAE84A8EA}"/>
              </a:ext>
            </a:extLst>
          </p:cNvPr>
          <p:cNvPicPr>
            <a:picLocks noChangeAspect="1"/>
          </p:cNvPicPr>
          <p:nvPr/>
        </p:nvPicPr>
        <p:blipFill>
          <a:blip r:embed="rId2"/>
          <a:stretch>
            <a:fillRect/>
          </a:stretch>
        </p:blipFill>
        <p:spPr>
          <a:xfrm>
            <a:off x="2797174" y="839999"/>
            <a:ext cx="6597650" cy="2099629"/>
          </a:xfrm>
          <a:prstGeom prst="rect">
            <a:avLst/>
          </a:prstGeom>
        </p:spPr>
      </p:pic>
      <p:sp>
        <p:nvSpPr>
          <p:cNvPr id="5" name="TextBox 4">
            <a:extLst>
              <a:ext uri="{FF2B5EF4-FFF2-40B4-BE49-F238E27FC236}">
                <a16:creationId xmlns:a16="http://schemas.microsoft.com/office/drawing/2014/main" id="{34910937-2BFA-C5C6-ADBD-4C173AAFC513}"/>
              </a:ext>
            </a:extLst>
          </p:cNvPr>
          <p:cNvSpPr txBox="1"/>
          <p:nvPr/>
        </p:nvSpPr>
        <p:spPr>
          <a:xfrm>
            <a:off x="1183276" y="3706949"/>
            <a:ext cx="9825447" cy="1323439"/>
          </a:xfrm>
          <a:prstGeom prst="rect">
            <a:avLst/>
          </a:prstGeom>
          <a:solidFill>
            <a:schemeClr val="bg1"/>
          </a:solidFill>
          <a:ln w="38100">
            <a:solidFill>
              <a:schemeClr val="tx1"/>
            </a:solidFill>
          </a:ln>
        </p:spPr>
        <p:txBody>
          <a:bodyPr wrap="square" rtlCol="0">
            <a:spAutoFit/>
          </a:bodyPr>
          <a:lstStyle/>
          <a:p>
            <a:pPr algn="ctr"/>
            <a:r>
              <a:rPr lang="en-US" sz="4000" b="1" dirty="0">
                <a:latin typeface="Avenir Book" panose="02000503020000020003" pitchFamily="2" charset="0"/>
              </a:rPr>
              <a:t>Not doing anything </a:t>
            </a:r>
            <a:r>
              <a:rPr lang="en-US" sz="4000" b="1" dirty="0">
                <a:solidFill>
                  <a:srgbClr val="800001"/>
                </a:solidFill>
                <a:latin typeface="Avenir Book" panose="02000503020000020003" pitchFamily="2" charset="0"/>
              </a:rPr>
              <a:t>adds resistance </a:t>
            </a:r>
            <a:r>
              <a:rPr lang="en-US" sz="4000" b="1" dirty="0">
                <a:latin typeface="Avenir Book" panose="02000503020000020003" pitchFamily="2" charset="0"/>
              </a:rPr>
              <a:t>to changes and reforms </a:t>
            </a:r>
            <a:endParaRPr lang="en-US" sz="2400" b="1" dirty="0">
              <a:latin typeface="Avenir Book" panose="02000503020000020003" pitchFamily="2" charset="0"/>
            </a:endParaRPr>
          </a:p>
        </p:txBody>
      </p:sp>
    </p:spTree>
    <p:extLst>
      <p:ext uri="{BB962C8B-B14F-4D97-AF65-F5344CB8AC3E}">
        <p14:creationId xmlns:p14="http://schemas.microsoft.com/office/powerpoint/2010/main" val="378792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a:extLst>
              <a:ext uri="{FF2B5EF4-FFF2-40B4-BE49-F238E27FC236}">
                <a16:creationId xmlns:a16="http://schemas.microsoft.com/office/drawing/2014/main" id="{19798F23-7353-E67C-9B94-F9CA994C6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42" y="0"/>
            <a:ext cx="10521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603BA8-2ED1-C88D-9E59-F78DC5993B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4B4D75-5BC0-CC4A-F1FB-D9FED86D5FBF}"/>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AE7B8A58-12F6-C32A-8D02-5032C0D9A75F}"/>
              </a:ext>
            </a:extLst>
          </p:cNvPr>
          <p:cNvSpPr txBox="1"/>
          <p:nvPr/>
        </p:nvSpPr>
        <p:spPr>
          <a:xfrm>
            <a:off x="542066" y="315653"/>
            <a:ext cx="3731622" cy="2677656"/>
          </a:xfrm>
          <a:prstGeom prst="rect">
            <a:avLst/>
          </a:prstGeom>
          <a:solidFill>
            <a:schemeClr val="bg1"/>
          </a:solidFill>
          <a:ln w="38100">
            <a:solidFill>
              <a:schemeClr val="tx1"/>
            </a:solidFill>
          </a:ln>
        </p:spPr>
        <p:txBody>
          <a:bodyPr wrap="square" rtlCol="0">
            <a:spAutoFit/>
          </a:bodyPr>
          <a:lstStyle/>
          <a:p>
            <a:pPr algn="ctr"/>
            <a:r>
              <a:rPr lang="en-US" sz="2800" b="1" dirty="0">
                <a:solidFill>
                  <a:srgbClr val="800001"/>
                </a:solidFill>
                <a:latin typeface="Avenir Book" panose="02000503020000020003" pitchFamily="2" charset="0"/>
              </a:rPr>
              <a:t>This hasn’t worked.</a:t>
            </a:r>
          </a:p>
          <a:p>
            <a:pPr algn="ctr"/>
            <a:endParaRPr lang="en-US" sz="2800" b="1" dirty="0">
              <a:solidFill>
                <a:srgbClr val="800001"/>
              </a:solidFill>
              <a:latin typeface="Avenir Book" panose="02000503020000020003" pitchFamily="2" charset="0"/>
            </a:endParaRPr>
          </a:p>
          <a:p>
            <a:pPr algn="ctr"/>
            <a:r>
              <a:rPr lang="en-US" sz="2800" b="1" dirty="0">
                <a:solidFill>
                  <a:srgbClr val="800001"/>
                </a:solidFill>
                <a:latin typeface="Avenir Book" panose="02000503020000020003" pitchFamily="2" charset="0"/>
              </a:rPr>
              <a:t>e.g. I’ve seen little support from this department in the past 4 years.</a:t>
            </a:r>
            <a:endParaRPr lang="en-US" sz="1600" b="1" dirty="0">
              <a:solidFill>
                <a:srgbClr val="800001"/>
              </a:solidFill>
              <a:latin typeface="Avenir Book" panose="02000503020000020003" pitchFamily="2" charset="0"/>
            </a:endParaRPr>
          </a:p>
        </p:txBody>
      </p:sp>
      <p:sp>
        <p:nvSpPr>
          <p:cNvPr id="4" name="TextBox 3">
            <a:extLst>
              <a:ext uri="{FF2B5EF4-FFF2-40B4-BE49-F238E27FC236}">
                <a16:creationId xmlns:a16="http://schemas.microsoft.com/office/drawing/2014/main" id="{2EBBB38A-A2BE-7E52-6A89-54B946169C49}"/>
              </a:ext>
            </a:extLst>
          </p:cNvPr>
          <p:cNvSpPr txBox="1"/>
          <p:nvPr/>
        </p:nvSpPr>
        <p:spPr>
          <a:xfrm>
            <a:off x="4418012" y="1469815"/>
            <a:ext cx="3543210" cy="3046988"/>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This could work…</a:t>
            </a:r>
          </a:p>
          <a:p>
            <a:pPr algn="ctr"/>
            <a:endParaRPr lang="en-US" sz="3200" b="1" dirty="0">
              <a:latin typeface="Avenir Book" panose="02000503020000020003" pitchFamily="2" charset="0"/>
            </a:endParaRPr>
          </a:p>
          <a:p>
            <a:pPr algn="ctr"/>
            <a:r>
              <a:rPr lang="en-US" sz="3200" b="1" dirty="0">
                <a:latin typeface="Avenir Book" panose="02000503020000020003" pitchFamily="2" charset="0"/>
              </a:rPr>
              <a:t>But reform is siloed, and would not spread across the network.</a:t>
            </a:r>
            <a:endParaRPr lang="en-US" sz="2400" b="1" dirty="0">
              <a:latin typeface="Avenir Book" panose="02000503020000020003" pitchFamily="2" charset="0"/>
            </a:endParaRPr>
          </a:p>
        </p:txBody>
      </p:sp>
      <p:sp>
        <p:nvSpPr>
          <p:cNvPr id="7" name="TextBox 6">
            <a:extLst>
              <a:ext uri="{FF2B5EF4-FFF2-40B4-BE49-F238E27FC236}">
                <a16:creationId xmlns:a16="http://schemas.microsoft.com/office/drawing/2014/main" id="{A90E073D-59C3-5CAA-F11F-B507D8C94E26}"/>
              </a:ext>
            </a:extLst>
          </p:cNvPr>
          <p:cNvSpPr txBox="1"/>
          <p:nvPr/>
        </p:nvSpPr>
        <p:spPr>
          <a:xfrm>
            <a:off x="8278086" y="2385873"/>
            <a:ext cx="3543210" cy="3539430"/>
          </a:xfrm>
          <a:prstGeom prst="rect">
            <a:avLst/>
          </a:prstGeom>
          <a:solidFill>
            <a:schemeClr val="bg1"/>
          </a:solidFill>
          <a:ln w="38100">
            <a:solidFill>
              <a:schemeClr val="tx1"/>
            </a:solidFill>
          </a:ln>
        </p:spPr>
        <p:txBody>
          <a:bodyPr wrap="square" rtlCol="0">
            <a:spAutoFit/>
          </a:bodyPr>
          <a:lstStyle/>
          <a:p>
            <a:pPr algn="ctr"/>
            <a:r>
              <a:rPr lang="en-US" sz="3200" b="1" dirty="0">
                <a:solidFill>
                  <a:schemeClr val="accent5">
                    <a:lumMod val="75000"/>
                  </a:schemeClr>
                </a:solidFill>
                <a:latin typeface="Avenir Book" panose="02000503020000020003" pitchFamily="2" charset="0"/>
              </a:rPr>
              <a:t>This is best.</a:t>
            </a:r>
          </a:p>
          <a:p>
            <a:pPr algn="ctr"/>
            <a:endParaRPr lang="en-US" sz="3200" b="1" dirty="0">
              <a:solidFill>
                <a:schemeClr val="accent5">
                  <a:lumMod val="75000"/>
                </a:schemeClr>
              </a:solidFill>
              <a:latin typeface="Avenir Book" panose="02000503020000020003" pitchFamily="2" charset="0"/>
            </a:endParaRPr>
          </a:p>
          <a:p>
            <a:pPr algn="ctr"/>
            <a:r>
              <a:rPr lang="en-US" sz="3200" b="1" dirty="0">
                <a:solidFill>
                  <a:schemeClr val="accent5">
                    <a:lumMod val="75000"/>
                  </a:schemeClr>
                </a:solidFill>
                <a:latin typeface="Avenir Book" panose="02000503020000020003" pitchFamily="2" charset="0"/>
              </a:rPr>
              <a:t>We need reform at many levels, and changes to spread through the network.</a:t>
            </a:r>
            <a:endParaRPr lang="en-US" sz="2400" b="1" dirty="0">
              <a:solidFill>
                <a:schemeClr val="accent5">
                  <a:lumMod val="75000"/>
                </a:schemeClr>
              </a:solidFill>
              <a:latin typeface="Avenir Book" panose="02000503020000020003" pitchFamily="2" charset="0"/>
            </a:endParaRPr>
          </a:p>
        </p:txBody>
      </p:sp>
    </p:spTree>
    <p:extLst>
      <p:ext uri="{BB962C8B-B14F-4D97-AF65-F5344CB8AC3E}">
        <p14:creationId xmlns:p14="http://schemas.microsoft.com/office/powerpoint/2010/main" val="381803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Fig. 1 Modes of change towards scientific credibility. This figure presents an overview of the three modes of change proposed in this article: structural change is often evoked at the institutional level&#10;and expressed by new norms and rules; procedural change refers to behaviours and sets of commonly used practices in the research process; community change encompasses how work and collaboration&#10;within the scientific community evolves.">
            <a:extLst>
              <a:ext uri="{FF2B5EF4-FFF2-40B4-BE49-F238E27FC236}">
                <a16:creationId xmlns:a16="http://schemas.microsoft.com/office/drawing/2014/main" id="{4C8E6DA7-3699-5612-C948-0B73552D0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242" y="104503"/>
            <a:ext cx="5347516" cy="60872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AA4C78-14CC-5639-784A-D50CDBA5DF87}"/>
              </a:ext>
            </a:extLst>
          </p:cNvPr>
          <p:cNvSpPr>
            <a:spLocks noGrp="1"/>
          </p:cNvSpPr>
          <p:nvPr>
            <p:ph type="title"/>
          </p:nvPr>
        </p:nvSpPr>
        <p:spPr/>
        <p:txBody>
          <a:bodyPr/>
          <a:lstStyle/>
          <a:p>
            <a:endParaRPr lang="en-US"/>
          </a:p>
        </p:txBody>
      </p:sp>
      <p:pic>
        <p:nvPicPr>
          <p:cNvPr id="10" name="Content Placeholder 9" descr="Line arrow Slight curve">
            <a:extLst>
              <a:ext uri="{FF2B5EF4-FFF2-40B4-BE49-F238E27FC236}">
                <a16:creationId xmlns:a16="http://schemas.microsoft.com/office/drawing/2014/main" id="{C7A3A52C-9485-4D87-1462-15AFF2067D0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10190991" flipH="1">
            <a:off x="1740058" y="1091186"/>
            <a:ext cx="2622081" cy="2622081"/>
          </a:xfrm>
        </p:spPr>
      </p:pic>
      <p:sp>
        <p:nvSpPr>
          <p:cNvPr id="7" name="TextBox 6">
            <a:extLst>
              <a:ext uri="{FF2B5EF4-FFF2-40B4-BE49-F238E27FC236}">
                <a16:creationId xmlns:a16="http://schemas.microsoft.com/office/drawing/2014/main" id="{70E11CB9-EB75-4419-CB40-85E0E7640622}"/>
              </a:ext>
            </a:extLst>
          </p:cNvPr>
          <p:cNvSpPr txBox="1"/>
          <p:nvPr/>
        </p:nvSpPr>
        <p:spPr>
          <a:xfrm>
            <a:off x="0" y="6334780"/>
            <a:ext cx="12192000" cy="523220"/>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Korbmacher</a:t>
            </a:r>
            <a:r>
              <a:rPr lang="en-US" sz="1400" b="0" i="0" dirty="0">
                <a:solidFill>
                  <a:srgbClr val="222222"/>
                </a:solidFill>
                <a:effectLst/>
                <a:latin typeface="Arial" panose="020B0604020202020204" pitchFamily="34" charset="0"/>
              </a:rPr>
              <a:t>, M., Azevedo, F., Pennington, C., Hartmann, H., </a:t>
            </a:r>
            <a:r>
              <a:rPr lang="en-US" sz="1400" b="0" i="0" dirty="0" err="1">
                <a:solidFill>
                  <a:srgbClr val="222222"/>
                </a:solidFill>
                <a:effectLst/>
                <a:latin typeface="Arial" panose="020B0604020202020204" pitchFamily="34" charset="0"/>
              </a:rPr>
              <a:t>Pownall</a:t>
            </a:r>
            <a:r>
              <a:rPr lang="en-US" sz="1400" b="0" i="0" dirty="0">
                <a:solidFill>
                  <a:srgbClr val="222222"/>
                </a:solidFill>
                <a:effectLst/>
                <a:latin typeface="Arial" panose="020B0604020202020204" pitchFamily="34" charset="0"/>
              </a:rPr>
              <a:t>, M., Schmidt, K., ... &amp; Evans, T. (2023). The replication crisis has led to positive structural, procedural, and community changes. </a:t>
            </a:r>
            <a:r>
              <a:rPr lang="en-US" sz="1400" b="0" i="1" dirty="0">
                <a:solidFill>
                  <a:srgbClr val="222222"/>
                </a:solidFill>
                <a:effectLst/>
                <a:latin typeface="Arial" panose="020B0604020202020204" pitchFamily="34" charset="0"/>
              </a:rPr>
              <a:t>Communications Psychology</a:t>
            </a:r>
            <a:r>
              <a:rPr lang="en-US" sz="1400" b="0" i="0" dirty="0">
                <a:solidFill>
                  <a:srgbClr val="222222"/>
                </a:solidFill>
                <a:effectLst/>
                <a:latin typeface="Arial" panose="020B0604020202020204" pitchFamily="34" charset="0"/>
              </a:rPr>
              <a:t>.</a:t>
            </a:r>
            <a:endParaRPr lang="en-US" sz="1400" dirty="0"/>
          </a:p>
        </p:txBody>
      </p:sp>
      <p:pic>
        <p:nvPicPr>
          <p:cNvPr id="8" name="Graphic 7">
            <a:extLst>
              <a:ext uri="{FF2B5EF4-FFF2-40B4-BE49-F238E27FC236}">
                <a16:creationId xmlns:a16="http://schemas.microsoft.com/office/drawing/2014/main" id="{B68D75E9-3F22-39BA-3433-7FE55C6B43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437" y="3015737"/>
            <a:ext cx="2025398" cy="1972738"/>
          </a:xfrm>
          <a:prstGeom prst="rect">
            <a:avLst/>
          </a:prstGeom>
        </p:spPr>
      </p:pic>
      <p:sp>
        <p:nvSpPr>
          <p:cNvPr id="11" name="TextBox 10">
            <a:extLst>
              <a:ext uri="{FF2B5EF4-FFF2-40B4-BE49-F238E27FC236}">
                <a16:creationId xmlns:a16="http://schemas.microsoft.com/office/drawing/2014/main" id="{8EF526A4-22E2-090D-4E17-DA7427DBA2D2}"/>
              </a:ext>
            </a:extLst>
          </p:cNvPr>
          <p:cNvSpPr txBox="1"/>
          <p:nvPr/>
        </p:nvSpPr>
        <p:spPr>
          <a:xfrm>
            <a:off x="8251960" y="2082298"/>
            <a:ext cx="3543210" cy="3046988"/>
          </a:xfrm>
          <a:prstGeom prst="rect">
            <a:avLst/>
          </a:prstGeom>
          <a:solidFill>
            <a:schemeClr val="bg1"/>
          </a:solidFill>
          <a:ln w="38100">
            <a:solidFill>
              <a:schemeClr val="tx1"/>
            </a:solidFill>
          </a:ln>
        </p:spPr>
        <p:txBody>
          <a:bodyPr wrap="square" rtlCol="0">
            <a:spAutoFit/>
          </a:bodyPr>
          <a:lstStyle/>
          <a:p>
            <a:pPr algn="ctr"/>
            <a:r>
              <a:rPr lang="en-US" sz="3200" b="1" dirty="0">
                <a:solidFill>
                  <a:schemeClr val="accent5">
                    <a:lumMod val="75000"/>
                  </a:schemeClr>
                </a:solidFill>
                <a:latin typeface="Avenir Book" panose="02000503020000020003" pitchFamily="2" charset="0"/>
              </a:rPr>
              <a:t>It is my firm belief that the next generation of researchers will change science for the better</a:t>
            </a:r>
            <a:endParaRPr lang="en-US" sz="2400" b="1" dirty="0">
              <a:solidFill>
                <a:schemeClr val="accent5">
                  <a:lumMod val="75000"/>
                </a:schemeClr>
              </a:solidFill>
              <a:latin typeface="Avenir Book" panose="02000503020000020003" pitchFamily="2" charset="0"/>
            </a:endParaRPr>
          </a:p>
        </p:txBody>
      </p:sp>
    </p:spTree>
    <p:extLst>
      <p:ext uri="{BB962C8B-B14F-4D97-AF65-F5344CB8AC3E}">
        <p14:creationId xmlns:p14="http://schemas.microsoft.com/office/powerpoint/2010/main" val="24012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B0770-AFEB-8836-D3E9-B5E9AE50A28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584DA38-8F37-813B-DCC2-7266F5A891D0}"/>
              </a:ext>
            </a:extLst>
          </p:cNvPr>
          <p:cNvSpPr>
            <a:spLocks noGrp="1"/>
          </p:cNvSpPr>
          <p:nvPr>
            <p:ph idx="1"/>
          </p:nvPr>
        </p:nvSpPr>
        <p:spPr/>
        <p:txBody>
          <a:bodyPr/>
          <a:lstStyle/>
          <a:p>
            <a:endParaRPr lang="en-US" dirty="0"/>
          </a:p>
        </p:txBody>
      </p:sp>
      <p:sp>
        <p:nvSpPr>
          <p:cNvPr id="8" name="TextBox 7">
            <a:extLst>
              <a:ext uri="{FF2B5EF4-FFF2-40B4-BE49-F238E27FC236}">
                <a16:creationId xmlns:a16="http://schemas.microsoft.com/office/drawing/2014/main" id="{4DCBBFB4-D03E-96F2-A7D4-9210EDD25224}"/>
              </a:ext>
            </a:extLst>
          </p:cNvPr>
          <p:cNvSpPr txBox="1"/>
          <p:nvPr/>
        </p:nvSpPr>
        <p:spPr>
          <a:xfrm>
            <a:off x="813962" y="2173355"/>
            <a:ext cx="4448013" cy="369332"/>
          </a:xfrm>
          <a:prstGeom prst="rect">
            <a:avLst/>
          </a:prstGeom>
          <a:noFill/>
        </p:spPr>
        <p:txBody>
          <a:bodyPr wrap="none" rtlCol="0">
            <a:spAutoFit/>
          </a:bodyPr>
          <a:lstStyle/>
          <a:p>
            <a:r>
              <a:rPr lang="en-US" dirty="0">
                <a:latin typeface="Avenir Book" panose="02000503020000020003" pitchFamily="2" charset="0"/>
              </a:rPr>
              <a:t>Born in Australia to Malaysian immigrants</a:t>
            </a:r>
          </a:p>
        </p:txBody>
      </p:sp>
      <p:sp>
        <p:nvSpPr>
          <p:cNvPr id="9" name="TextBox 8">
            <a:extLst>
              <a:ext uri="{FF2B5EF4-FFF2-40B4-BE49-F238E27FC236}">
                <a16:creationId xmlns:a16="http://schemas.microsoft.com/office/drawing/2014/main" id="{A9403A72-450F-8613-F0AE-5D52363E4C76}"/>
              </a:ext>
            </a:extLst>
          </p:cNvPr>
          <p:cNvSpPr txBox="1"/>
          <p:nvPr/>
        </p:nvSpPr>
        <p:spPr>
          <a:xfrm>
            <a:off x="1447231" y="3208597"/>
            <a:ext cx="3428183" cy="369332"/>
          </a:xfrm>
          <a:prstGeom prst="rect">
            <a:avLst/>
          </a:prstGeom>
          <a:noFill/>
        </p:spPr>
        <p:txBody>
          <a:bodyPr wrap="none" rtlCol="0">
            <a:spAutoFit/>
          </a:bodyPr>
          <a:lstStyle/>
          <a:p>
            <a:r>
              <a:rPr lang="en-US" dirty="0">
                <a:latin typeface="Avenir Book" panose="02000503020000020003" pitchFamily="2" charset="0"/>
              </a:rPr>
              <a:t>Grew up in a low-income family</a:t>
            </a:r>
          </a:p>
        </p:txBody>
      </p:sp>
      <p:sp>
        <p:nvSpPr>
          <p:cNvPr id="5" name="TextBox 4">
            <a:extLst>
              <a:ext uri="{FF2B5EF4-FFF2-40B4-BE49-F238E27FC236}">
                <a16:creationId xmlns:a16="http://schemas.microsoft.com/office/drawing/2014/main" id="{7935B52A-180A-C98F-DBE2-B58D2CE47851}"/>
              </a:ext>
            </a:extLst>
          </p:cNvPr>
          <p:cNvSpPr txBox="1"/>
          <p:nvPr/>
        </p:nvSpPr>
        <p:spPr>
          <a:xfrm>
            <a:off x="102756" y="2690976"/>
            <a:ext cx="4885312" cy="369332"/>
          </a:xfrm>
          <a:prstGeom prst="rect">
            <a:avLst/>
          </a:prstGeom>
          <a:noFill/>
        </p:spPr>
        <p:txBody>
          <a:bodyPr wrap="none" rtlCol="0">
            <a:spAutoFit/>
          </a:bodyPr>
          <a:lstStyle/>
          <a:p>
            <a:r>
              <a:rPr lang="en-US" dirty="0">
                <a:latin typeface="Avenir Book" panose="02000503020000020003" pitchFamily="2" charset="0"/>
              </a:rPr>
              <a:t>Both parents completed secondary education</a:t>
            </a:r>
          </a:p>
        </p:txBody>
      </p:sp>
      <p:sp>
        <p:nvSpPr>
          <p:cNvPr id="6" name="TextBox 5">
            <a:extLst>
              <a:ext uri="{FF2B5EF4-FFF2-40B4-BE49-F238E27FC236}">
                <a16:creationId xmlns:a16="http://schemas.microsoft.com/office/drawing/2014/main" id="{D48BF3D5-E5FA-EAF5-B0F7-E6DC1D33EB01}"/>
              </a:ext>
            </a:extLst>
          </p:cNvPr>
          <p:cNvSpPr txBox="1"/>
          <p:nvPr/>
        </p:nvSpPr>
        <p:spPr>
          <a:xfrm>
            <a:off x="627678" y="3726218"/>
            <a:ext cx="4304063" cy="369332"/>
          </a:xfrm>
          <a:prstGeom prst="rect">
            <a:avLst/>
          </a:prstGeom>
          <a:noFill/>
        </p:spPr>
        <p:txBody>
          <a:bodyPr wrap="none" rtlCol="0">
            <a:spAutoFit/>
          </a:bodyPr>
          <a:lstStyle/>
          <a:p>
            <a:r>
              <a:rPr lang="en-US" dirty="0">
                <a:latin typeface="Avenir Book" panose="02000503020000020003" pitchFamily="2" charset="0"/>
              </a:rPr>
              <a:t>Both parents were non-English speakers</a:t>
            </a:r>
          </a:p>
        </p:txBody>
      </p:sp>
      <p:pic>
        <p:nvPicPr>
          <p:cNvPr id="14" name="Picture 13">
            <a:extLst>
              <a:ext uri="{FF2B5EF4-FFF2-40B4-BE49-F238E27FC236}">
                <a16:creationId xmlns:a16="http://schemas.microsoft.com/office/drawing/2014/main" id="{33906740-F58A-09C9-A99D-78E6171A1F01}"/>
              </a:ext>
            </a:extLst>
          </p:cNvPr>
          <p:cNvPicPr>
            <a:picLocks/>
          </p:cNvPicPr>
          <p:nvPr/>
        </p:nvPicPr>
        <p:blipFill rotWithShape="1">
          <a:blip r:embed="rId3"/>
          <a:srcRect l="20780" t="24812" r="27969" b="7165"/>
          <a:stretch/>
        </p:blipFill>
        <p:spPr>
          <a:xfrm>
            <a:off x="4988068" y="2322740"/>
            <a:ext cx="2212520" cy="2212520"/>
          </a:xfrm>
          <a:prstGeom prst="ellipse">
            <a:avLst/>
          </a:prstGeom>
        </p:spPr>
      </p:pic>
      <p:sp>
        <p:nvSpPr>
          <p:cNvPr id="15" name="TextBox 14">
            <a:extLst>
              <a:ext uri="{FF2B5EF4-FFF2-40B4-BE49-F238E27FC236}">
                <a16:creationId xmlns:a16="http://schemas.microsoft.com/office/drawing/2014/main" id="{B6FFABA3-8CE6-F471-6B3E-D544A3F2F60E}"/>
              </a:ext>
            </a:extLst>
          </p:cNvPr>
          <p:cNvSpPr txBox="1"/>
          <p:nvPr/>
        </p:nvSpPr>
        <p:spPr>
          <a:xfrm>
            <a:off x="3161322" y="4205803"/>
            <a:ext cx="1967205" cy="369332"/>
          </a:xfrm>
          <a:prstGeom prst="rect">
            <a:avLst/>
          </a:prstGeom>
          <a:noFill/>
        </p:spPr>
        <p:txBody>
          <a:bodyPr wrap="none" rtlCol="0">
            <a:spAutoFit/>
          </a:bodyPr>
          <a:lstStyle/>
          <a:p>
            <a:r>
              <a:rPr lang="en-US" dirty="0">
                <a:latin typeface="Avenir Book" panose="02000503020000020003" pitchFamily="2" charset="0"/>
              </a:rPr>
              <a:t>Minority ethnicity</a:t>
            </a:r>
          </a:p>
        </p:txBody>
      </p:sp>
    </p:spTree>
    <p:extLst>
      <p:ext uri="{BB962C8B-B14F-4D97-AF65-F5344CB8AC3E}">
        <p14:creationId xmlns:p14="http://schemas.microsoft.com/office/powerpoint/2010/main" val="61010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100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150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9" presetClass="entr" presetSubtype="0" fill="hold" grpId="0" nodeType="withEffect">
                                  <p:stCondLst>
                                    <p:cond delay="200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5" grpId="0"/>
      <p:bldP spid="6"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956"/>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F8C0DB-8095-4556-5164-3B77CC21CB74}"/>
              </a:ext>
            </a:extLst>
          </p:cNvPr>
          <p:cNvSpPr txBox="1">
            <a:spLocks/>
          </p:cNvSpPr>
          <p:nvPr/>
        </p:nvSpPr>
        <p:spPr>
          <a:xfrm>
            <a:off x="247290" y="2535629"/>
            <a:ext cx="11697419" cy="17867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b="1" dirty="0">
                <a:solidFill>
                  <a:prstClr val="white"/>
                </a:solidFill>
                <a:highlight>
                  <a:srgbClr val="800001"/>
                </a:highlight>
              </a:rPr>
              <a:t>Science is better when it is </a:t>
            </a:r>
            <a:br>
              <a:rPr lang="en-US" sz="4800" b="1" dirty="0">
                <a:solidFill>
                  <a:prstClr val="white"/>
                </a:solidFill>
                <a:highlight>
                  <a:srgbClr val="800001"/>
                </a:highlight>
              </a:rPr>
            </a:br>
            <a:r>
              <a:rPr lang="en-US" sz="4800" b="1" dirty="0">
                <a:solidFill>
                  <a:prstClr val="white"/>
                </a:solidFill>
                <a:highlight>
                  <a:srgbClr val="800001"/>
                </a:highlight>
              </a:rPr>
              <a:t>open and transparent</a:t>
            </a:r>
            <a:endParaRPr kumimoji="0" lang="en-US" sz="3000" b="1" i="1" u="none" strike="noStrike" kern="1200" cap="none" spc="0" normalizeH="0" baseline="0" noProof="0" dirty="0">
              <a:ln>
                <a:noFill/>
              </a:ln>
              <a:solidFill>
                <a:prstClr val="white"/>
              </a:solidFill>
              <a:effectLst/>
              <a:highlight>
                <a:srgbClr val="800001"/>
              </a:highlight>
              <a:uLnTx/>
              <a:uFillTx/>
              <a:latin typeface="Avenir Book" panose="02000503020000020003" pitchFamily="2" charset="0"/>
              <a:ea typeface="+mj-ea"/>
              <a:cs typeface="+mj-cs"/>
            </a:endParaRPr>
          </a:p>
        </p:txBody>
      </p:sp>
      <p:sp>
        <p:nvSpPr>
          <p:cNvPr id="9" name="Content Placeholder 2">
            <a:extLst>
              <a:ext uri="{FF2B5EF4-FFF2-40B4-BE49-F238E27FC236}">
                <a16:creationId xmlns:a16="http://schemas.microsoft.com/office/drawing/2014/main" id="{B17F9131-E8D8-E474-738F-0E824A869DD7}"/>
              </a:ext>
            </a:extLst>
          </p:cNvPr>
          <p:cNvSpPr>
            <a:spLocks noGrp="1"/>
          </p:cNvSpPr>
          <p:nvPr>
            <p:ph idx="1"/>
          </p:nvPr>
        </p:nvSpPr>
        <p:spPr>
          <a:xfrm>
            <a:off x="4826058" y="6241860"/>
            <a:ext cx="7365942" cy="431525"/>
          </a:xfrm>
        </p:spPr>
        <p:txBody>
          <a:bodyPr>
            <a:noAutofit/>
          </a:bodyPr>
          <a:lstStyle/>
          <a:p>
            <a:pPr marL="0" indent="0" algn="r">
              <a:lnSpc>
                <a:spcPct val="114000"/>
              </a:lnSpc>
              <a:buNone/>
            </a:pPr>
            <a:r>
              <a:rPr lang="en-US" sz="1600" dirty="0"/>
              <a:t>Background art by Danielle Navarro https://</a:t>
            </a:r>
            <a:r>
              <a:rPr lang="en-US" sz="1600" dirty="0" err="1"/>
              <a:t>art.djnavarro.net</a:t>
            </a:r>
            <a:r>
              <a:rPr lang="en-US" sz="1600" dirty="0"/>
              <a:t>/gallery/interacting-paths/</a:t>
            </a:r>
          </a:p>
        </p:txBody>
      </p:sp>
    </p:spTree>
    <p:extLst>
      <p:ext uri="{BB962C8B-B14F-4D97-AF65-F5344CB8AC3E}">
        <p14:creationId xmlns:p14="http://schemas.microsoft.com/office/powerpoint/2010/main" val="106320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0764-F9B8-FF4A-B938-0321321DBAFD}"/>
              </a:ext>
            </a:extLst>
          </p:cNvPr>
          <p:cNvSpPr>
            <a:spLocks noGrp="1"/>
          </p:cNvSpPr>
          <p:nvPr>
            <p:ph type="title"/>
          </p:nvPr>
        </p:nvSpPr>
        <p:spPr/>
        <p:txBody>
          <a:bodyPr/>
          <a:lstStyle/>
          <a:p>
            <a:r>
              <a:rPr lang="en-US" dirty="0"/>
              <a:t>Where do I start?</a:t>
            </a:r>
          </a:p>
        </p:txBody>
      </p:sp>
      <p:sp>
        <p:nvSpPr>
          <p:cNvPr id="5" name="Content Placeholder 4">
            <a:extLst>
              <a:ext uri="{FF2B5EF4-FFF2-40B4-BE49-F238E27FC236}">
                <a16:creationId xmlns:a16="http://schemas.microsoft.com/office/drawing/2014/main" id="{BF71C9B2-3F7C-0B44-9265-48CF88F7582E}"/>
              </a:ext>
            </a:extLst>
          </p:cNvPr>
          <p:cNvSpPr>
            <a:spLocks noGrp="1"/>
          </p:cNvSpPr>
          <p:nvPr>
            <p:ph idx="1"/>
          </p:nvPr>
        </p:nvSpPr>
        <p:spPr>
          <a:xfrm>
            <a:off x="0" y="1345248"/>
            <a:ext cx="7662440" cy="4892992"/>
          </a:xfrm>
        </p:spPr>
        <p:txBody>
          <a:bodyPr/>
          <a:lstStyle/>
          <a:p>
            <a:r>
              <a:rPr lang="en-US" dirty="0"/>
              <a:t>Open Science is not “all or nothing”</a:t>
            </a:r>
          </a:p>
          <a:p>
            <a:pPr lvl="1"/>
            <a:r>
              <a:rPr lang="en-US" dirty="0"/>
              <a:t>These are research skills that take time to develop!</a:t>
            </a:r>
            <a:br>
              <a:rPr lang="en-US" dirty="0"/>
            </a:br>
            <a:endParaRPr lang="en-US" dirty="0"/>
          </a:p>
          <a:p>
            <a:r>
              <a:rPr lang="en-US" dirty="0"/>
              <a:t>Some easy Open Science practices to adopt:</a:t>
            </a:r>
          </a:p>
          <a:p>
            <a:pPr lvl="1"/>
            <a:r>
              <a:rPr lang="en-US" dirty="0"/>
              <a:t>Post free copies of published articles / deposit preprints of all manuscripts</a:t>
            </a:r>
          </a:p>
          <a:p>
            <a:pPr lvl="1"/>
            <a:r>
              <a:rPr lang="en-US" dirty="0"/>
              <a:t>Publish in open access venues</a:t>
            </a:r>
          </a:p>
          <a:p>
            <a:pPr lvl="1"/>
            <a:r>
              <a:rPr lang="en-US" dirty="0"/>
              <a:t>Publicly share data and materials</a:t>
            </a:r>
          </a:p>
          <a:p>
            <a:pPr lvl="1"/>
            <a:r>
              <a:rPr lang="en-US" dirty="0"/>
              <a:t>Preregister studies</a:t>
            </a:r>
          </a:p>
        </p:txBody>
      </p:sp>
      <p:pic>
        <p:nvPicPr>
          <p:cNvPr id="7" name="New picture">
            <a:extLst>
              <a:ext uri="{FF2B5EF4-FFF2-40B4-BE49-F238E27FC236}">
                <a16:creationId xmlns:a16="http://schemas.microsoft.com/office/drawing/2014/main" id="{4E3F6E02-9640-954D-831B-821FB0663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440" y="343076"/>
            <a:ext cx="3245488" cy="54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8" name="Rectangle 7">
            <a:extLst>
              <a:ext uri="{FF2B5EF4-FFF2-40B4-BE49-F238E27FC236}">
                <a16:creationId xmlns:a16="http://schemas.microsoft.com/office/drawing/2014/main" id="{E49383B0-3D6F-8744-BDC8-7640959767BE}"/>
              </a:ext>
            </a:extLst>
          </p:cNvPr>
          <p:cNvSpPr/>
          <p:nvPr/>
        </p:nvSpPr>
        <p:spPr>
          <a:xfrm>
            <a:off x="39190" y="5932939"/>
            <a:ext cx="12191999" cy="1169551"/>
          </a:xfrm>
          <a:prstGeom prst="rect">
            <a:avLst/>
          </a:prstGeom>
        </p:spPr>
        <p:txBody>
          <a:bodyPr wrap="square">
            <a:spAutoFit/>
          </a:bodyPr>
          <a:lstStyle/>
          <a:p>
            <a:r>
              <a:rPr lang="en-US" sz="1400" b="0" i="0" dirty="0" err="1">
                <a:solidFill>
                  <a:srgbClr val="222222"/>
                </a:solidFill>
                <a:effectLst/>
                <a:latin typeface="Arial" panose="020B0604020202020204" pitchFamily="34" charset="0"/>
                <a:cs typeface="Arial" panose="020B0604020202020204" pitchFamily="34" charset="0"/>
              </a:rPr>
              <a:t>Kathawalla</a:t>
            </a:r>
            <a:r>
              <a:rPr lang="en-US" sz="1400" b="0" i="0" dirty="0">
                <a:solidFill>
                  <a:srgbClr val="222222"/>
                </a:solidFill>
                <a:effectLst/>
                <a:latin typeface="Arial" panose="020B0604020202020204" pitchFamily="34" charset="0"/>
                <a:cs typeface="Arial" panose="020B0604020202020204" pitchFamily="34" charset="0"/>
              </a:rPr>
              <a:t>, U. K., Silverstein, P., &amp; Syed, M. (2021). Easing into open science: A guide for graduate students and their advisors. </a:t>
            </a:r>
            <a:r>
              <a:rPr lang="en-US" sz="1400" b="0" i="1" dirty="0">
                <a:solidFill>
                  <a:srgbClr val="222222"/>
                </a:solidFill>
                <a:effectLst/>
                <a:latin typeface="Arial" panose="020B0604020202020204" pitchFamily="34" charset="0"/>
                <a:cs typeface="Arial" panose="020B0604020202020204" pitchFamily="34" charset="0"/>
              </a:rPr>
              <a:t>Collabra: Psychology</a:t>
            </a:r>
            <a:r>
              <a:rPr lang="en-US" sz="1400" b="0" i="0" dirty="0">
                <a:solidFill>
                  <a:srgbClr val="222222"/>
                </a:solidFill>
                <a:effectLst/>
                <a:latin typeface="Arial" panose="020B0604020202020204" pitchFamily="34" charset="0"/>
                <a:cs typeface="Arial" panose="020B0604020202020204" pitchFamily="34" charset="0"/>
              </a:rPr>
              <a:t>, </a:t>
            </a:r>
            <a:r>
              <a:rPr lang="en-US" sz="1400" b="0" i="1" dirty="0">
                <a:solidFill>
                  <a:srgbClr val="222222"/>
                </a:solidFill>
                <a:effectLst/>
                <a:latin typeface="Arial" panose="020B0604020202020204" pitchFamily="34" charset="0"/>
                <a:cs typeface="Arial" panose="020B0604020202020204" pitchFamily="34" charset="0"/>
              </a:rPr>
              <a:t>7</a:t>
            </a:r>
            <a:r>
              <a:rPr lang="en-US" sz="1400" b="0" i="0" dirty="0">
                <a:solidFill>
                  <a:srgbClr val="222222"/>
                </a:solidFill>
                <a:effectLst/>
                <a:latin typeface="Arial" panose="020B0604020202020204" pitchFamily="34" charset="0"/>
                <a:cs typeface="Arial" panose="020B0604020202020204" pitchFamily="34" charset="0"/>
              </a:rPr>
              <a:t>(1).</a:t>
            </a:r>
          </a:p>
          <a:p>
            <a:r>
              <a:rPr lang="en-US" sz="1400" dirty="0">
                <a:latin typeface="Arial" panose="020B0604020202020204" pitchFamily="34" charset="0"/>
                <a:cs typeface="Arial" panose="020B0604020202020204" pitchFamily="34" charset="0"/>
              </a:rPr>
              <a:t>McKiernan, E. C., </a:t>
            </a:r>
            <a:r>
              <a:rPr lang="en-US" sz="1400" dirty="0" err="1">
                <a:latin typeface="Arial" panose="020B0604020202020204" pitchFamily="34" charset="0"/>
                <a:cs typeface="Arial" panose="020B0604020202020204" pitchFamily="34" charset="0"/>
              </a:rPr>
              <a:t>Bourne</a:t>
            </a:r>
            <a:r>
              <a:rPr lang="en-US" sz="1400" dirty="0">
                <a:latin typeface="Arial" panose="020B0604020202020204" pitchFamily="34" charset="0"/>
                <a:cs typeface="Arial" panose="020B0604020202020204" pitchFamily="34" charset="0"/>
              </a:rPr>
              <a:t>, P. E., Brown, C. T., Buck, S., </a:t>
            </a:r>
            <a:r>
              <a:rPr lang="en-US" sz="1400" dirty="0" err="1">
                <a:latin typeface="Arial" panose="020B0604020202020204" pitchFamily="34" charset="0"/>
                <a:cs typeface="Arial" panose="020B0604020202020204" pitchFamily="34" charset="0"/>
              </a:rPr>
              <a:t>Kenall</a:t>
            </a:r>
            <a:r>
              <a:rPr lang="en-US" sz="1400" dirty="0">
                <a:latin typeface="Arial" panose="020B0604020202020204" pitchFamily="34" charset="0"/>
                <a:cs typeface="Arial" panose="020B0604020202020204" pitchFamily="34" charset="0"/>
              </a:rPr>
              <a:t>, A., Lin, J., ... &amp; </a:t>
            </a:r>
            <a:r>
              <a:rPr lang="en-US" sz="1400" dirty="0" err="1">
                <a:latin typeface="Arial" panose="020B0604020202020204" pitchFamily="34" charset="0"/>
                <a:cs typeface="Arial" panose="020B0604020202020204" pitchFamily="34" charset="0"/>
              </a:rPr>
              <a:t>Yarkoni</a:t>
            </a:r>
            <a:r>
              <a:rPr lang="en-US" sz="1400" dirty="0">
                <a:latin typeface="Arial" panose="020B0604020202020204" pitchFamily="34" charset="0"/>
                <a:cs typeface="Arial" panose="020B0604020202020204" pitchFamily="34" charset="0"/>
              </a:rPr>
              <a:t>, T. (2016). Point of view: How open science helps researchers succeed. </a:t>
            </a:r>
            <a:r>
              <a:rPr lang="en-US" sz="1400" dirty="0" err="1">
                <a:latin typeface="Arial" panose="020B0604020202020204" pitchFamily="34" charset="0"/>
                <a:cs typeface="Arial" panose="020B0604020202020204" pitchFamily="34" charset="0"/>
              </a:rPr>
              <a:t>eLife</a:t>
            </a:r>
            <a:r>
              <a:rPr lang="en-US" sz="1400" dirty="0">
                <a:latin typeface="Arial" panose="020B0604020202020204" pitchFamily="34" charset="0"/>
                <a:cs typeface="Arial" panose="020B0604020202020204" pitchFamily="34" charset="0"/>
              </a:rPr>
              <a:t>, 5, e16800.</a:t>
            </a:r>
          </a:p>
          <a:p>
            <a:endParaRPr lang="en-US" sz="1400" dirty="0">
              <a:latin typeface="Arial" panose="020B0604020202020204" pitchFamily="34" charset="0"/>
              <a:cs typeface="Arial" panose="020B0604020202020204" pitchFamily="34" charset="0"/>
            </a:endParaRPr>
          </a:p>
        </p:txBody>
      </p:sp>
      <p:pic>
        <p:nvPicPr>
          <p:cNvPr id="3" name="Content Placeholder 9" descr="Line arrow Slight curve">
            <a:extLst>
              <a:ext uri="{FF2B5EF4-FFF2-40B4-BE49-F238E27FC236}">
                <a16:creationId xmlns:a16="http://schemas.microsoft.com/office/drawing/2014/main" id="{D341819C-1E90-9986-FEC3-C275C9B35F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959077">
            <a:off x="10409458" y="225508"/>
            <a:ext cx="774744" cy="774744"/>
          </a:xfrm>
          <a:prstGeom prst="rect">
            <a:avLst/>
          </a:prstGeom>
        </p:spPr>
      </p:pic>
      <p:pic>
        <p:nvPicPr>
          <p:cNvPr id="4" name="Graphic 3">
            <a:extLst>
              <a:ext uri="{FF2B5EF4-FFF2-40B4-BE49-F238E27FC236}">
                <a16:creationId xmlns:a16="http://schemas.microsoft.com/office/drawing/2014/main" id="{52D494D6-1CB4-1118-2B7A-E729EDE879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8424" y="103109"/>
            <a:ext cx="781386" cy="761070"/>
          </a:xfrm>
          <a:prstGeom prst="rect">
            <a:avLst/>
          </a:prstGeom>
        </p:spPr>
      </p:pic>
    </p:spTree>
    <p:extLst>
      <p:ext uri="{BB962C8B-B14F-4D97-AF65-F5344CB8AC3E}">
        <p14:creationId xmlns:p14="http://schemas.microsoft.com/office/powerpoint/2010/main" val="764836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5385-C993-A3DD-024A-7121D43355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379ABF-3691-DE19-4197-4AD25F49C414}"/>
              </a:ext>
            </a:extLst>
          </p:cNvPr>
          <p:cNvSpPr>
            <a:spLocks noGrp="1"/>
          </p:cNvSpPr>
          <p:nvPr>
            <p:ph idx="1"/>
          </p:nvPr>
        </p:nvSpPr>
        <p:spPr/>
        <p:txBody>
          <a:bodyPr/>
          <a:lstStyle/>
          <a:p>
            <a:endParaRPr lang="en-US"/>
          </a:p>
        </p:txBody>
      </p:sp>
      <p:pic>
        <p:nvPicPr>
          <p:cNvPr id="55298" name="Picture 2">
            <a:extLst>
              <a:ext uri="{FF2B5EF4-FFF2-40B4-BE49-F238E27FC236}">
                <a16:creationId xmlns:a16="http://schemas.microsoft.com/office/drawing/2014/main" id="{0414F4F0-531E-6774-A28D-32B429180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5950" y="662781"/>
            <a:ext cx="6600099" cy="5404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7DB6BA-F4A4-7D38-261F-214B337D33E6}"/>
              </a:ext>
            </a:extLst>
          </p:cNvPr>
          <p:cNvSpPr txBox="1"/>
          <p:nvPr/>
        </p:nvSpPr>
        <p:spPr>
          <a:xfrm>
            <a:off x="0" y="6550223"/>
            <a:ext cx="12080966"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cs typeface="Arial" panose="020B0604020202020204" pitchFamily="34" charset="0"/>
              </a:rPr>
              <a:t>Allen, C., &amp; </a:t>
            </a:r>
            <a:r>
              <a:rPr lang="en-US" sz="1400" b="0" i="0" dirty="0" err="1">
                <a:solidFill>
                  <a:srgbClr val="222222"/>
                </a:solidFill>
                <a:effectLst/>
                <a:latin typeface="Arial" panose="020B0604020202020204" pitchFamily="34" charset="0"/>
                <a:cs typeface="Arial" panose="020B0604020202020204" pitchFamily="34" charset="0"/>
              </a:rPr>
              <a:t>Mehler</a:t>
            </a:r>
            <a:r>
              <a:rPr lang="en-US" sz="1400" b="0" i="0" dirty="0">
                <a:solidFill>
                  <a:srgbClr val="222222"/>
                </a:solidFill>
                <a:effectLst/>
                <a:latin typeface="Arial" panose="020B0604020202020204" pitchFamily="34" charset="0"/>
                <a:cs typeface="Arial" panose="020B0604020202020204" pitchFamily="34" charset="0"/>
              </a:rPr>
              <a:t>, D. M. (2019). Open science challenges, benefits and tips in early career and beyond. </a:t>
            </a:r>
            <a:r>
              <a:rPr lang="en-US" sz="1400" b="0" i="1" dirty="0" err="1">
                <a:solidFill>
                  <a:srgbClr val="222222"/>
                </a:solidFill>
                <a:effectLst/>
                <a:latin typeface="Arial" panose="020B0604020202020204" pitchFamily="34" charset="0"/>
                <a:cs typeface="Arial" panose="020B0604020202020204" pitchFamily="34" charset="0"/>
              </a:rPr>
              <a:t>PLoS</a:t>
            </a:r>
            <a:r>
              <a:rPr lang="en-US" sz="1400" b="0" i="1" dirty="0">
                <a:solidFill>
                  <a:srgbClr val="222222"/>
                </a:solidFill>
                <a:effectLst/>
                <a:latin typeface="Arial" panose="020B0604020202020204" pitchFamily="34" charset="0"/>
                <a:cs typeface="Arial" panose="020B0604020202020204" pitchFamily="34" charset="0"/>
              </a:rPr>
              <a:t> biology</a:t>
            </a:r>
            <a:r>
              <a:rPr lang="en-US" sz="1400" b="0" i="0" dirty="0">
                <a:solidFill>
                  <a:srgbClr val="222222"/>
                </a:solidFill>
                <a:effectLst/>
                <a:latin typeface="Arial" panose="020B0604020202020204" pitchFamily="34" charset="0"/>
                <a:cs typeface="Arial" panose="020B0604020202020204" pitchFamily="34" charset="0"/>
              </a:rPr>
              <a:t>, </a:t>
            </a:r>
            <a:r>
              <a:rPr lang="en-US" sz="1400" b="0" i="1" dirty="0">
                <a:solidFill>
                  <a:srgbClr val="222222"/>
                </a:solidFill>
                <a:effectLst/>
                <a:latin typeface="Arial" panose="020B0604020202020204" pitchFamily="34" charset="0"/>
                <a:cs typeface="Arial" panose="020B0604020202020204" pitchFamily="34" charset="0"/>
              </a:rPr>
              <a:t>17</a:t>
            </a:r>
            <a:r>
              <a:rPr lang="en-US" sz="1400" b="0" i="0" dirty="0">
                <a:solidFill>
                  <a:srgbClr val="222222"/>
                </a:solidFill>
                <a:effectLst/>
                <a:latin typeface="Arial" panose="020B0604020202020204" pitchFamily="34" charset="0"/>
                <a:cs typeface="Arial" panose="020B0604020202020204" pitchFamily="34" charset="0"/>
              </a:rPr>
              <a:t>(5), e3000246.</a:t>
            </a:r>
          </a:p>
        </p:txBody>
      </p:sp>
    </p:spTree>
    <p:extLst>
      <p:ext uri="{BB962C8B-B14F-4D97-AF65-F5344CB8AC3E}">
        <p14:creationId xmlns:p14="http://schemas.microsoft.com/office/powerpoint/2010/main" val="3442545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B037-0A61-2C41-B57E-373ECBCD3EAB}"/>
              </a:ext>
            </a:extLst>
          </p:cNvPr>
          <p:cNvSpPr>
            <a:spLocks noGrp="1"/>
          </p:cNvSpPr>
          <p:nvPr>
            <p:ph type="title"/>
          </p:nvPr>
        </p:nvSpPr>
        <p:spPr/>
        <p:txBody>
          <a:bodyPr/>
          <a:lstStyle/>
          <a:p>
            <a:r>
              <a:rPr lang="en-US" dirty="0"/>
              <a:t>Personal </a:t>
            </a:r>
            <a:r>
              <a:rPr lang="en-US" dirty="0">
                <a:solidFill>
                  <a:schemeClr val="accent5">
                    <a:lumMod val="75000"/>
                  </a:schemeClr>
                </a:solidFill>
              </a:rPr>
              <a:t>benefits</a:t>
            </a:r>
            <a:r>
              <a:rPr lang="en-US" dirty="0"/>
              <a:t> of Open Science</a:t>
            </a:r>
          </a:p>
        </p:txBody>
      </p:sp>
      <p:sp>
        <p:nvSpPr>
          <p:cNvPr id="3" name="Content Placeholder 2">
            <a:extLst>
              <a:ext uri="{FF2B5EF4-FFF2-40B4-BE49-F238E27FC236}">
                <a16:creationId xmlns:a16="http://schemas.microsoft.com/office/drawing/2014/main" id="{8053FB17-4C2E-4142-B656-70B1A33E33F0}"/>
              </a:ext>
            </a:extLst>
          </p:cNvPr>
          <p:cNvSpPr>
            <a:spLocks noGrp="1"/>
          </p:cNvSpPr>
          <p:nvPr>
            <p:ph idx="1"/>
          </p:nvPr>
        </p:nvSpPr>
        <p:spPr>
          <a:xfrm>
            <a:off x="0" y="1325563"/>
            <a:ext cx="12192000" cy="4472146"/>
          </a:xfrm>
        </p:spPr>
        <p:txBody>
          <a:bodyPr>
            <a:normAutofit/>
          </a:bodyPr>
          <a:lstStyle/>
          <a:p>
            <a:r>
              <a:rPr lang="en-US" dirty="0"/>
              <a:t>May </a:t>
            </a:r>
            <a:r>
              <a:rPr lang="en-US" dirty="0">
                <a:solidFill>
                  <a:schemeClr val="accent5">
                    <a:lumMod val="75000"/>
                  </a:schemeClr>
                </a:solidFill>
              </a:rPr>
              <a:t>improve the quality and reliability </a:t>
            </a:r>
            <a:r>
              <a:rPr lang="en-US" dirty="0"/>
              <a:t>of your scientific research</a:t>
            </a:r>
          </a:p>
          <a:p>
            <a:pPr lvl="1"/>
            <a:r>
              <a:rPr lang="en-US" dirty="0"/>
              <a:t>For example, preregistrations prompt </a:t>
            </a:r>
            <a:r>
              <a:rPr lang="en-US" dirty="0">
                <a:solidFill>
                  <a:schemeClr val="accent5">
                    <a:lumMod val="75000"/>
                  </a:schemeClr>
                </a:solidFill>
              </a:rPr>
              <a:t>theory development</a:t>
            </a:r>
            <a:r>
              <a:rPr lang="en-US" dirty="0"/>
              <a:t>, justifications of sample sizes and analyses, and </a:t>
            </a:r>
            <a:r>
              <a:rPr lang="en-US" dirty="0">
                <a:solidFill>
                  <a:schemeClr val="accent5">
                    <a:lumMod val="75000"/>
                  </a:schemeClr>
                </a:solidFill>
              </a:rPr>
              <a:t>statistical power considerations </a:t>
            </a:r>
            <a:r>
              <a:rPr lang="en-US" dirty="0"/>
              <a:t>to protect against researcher bias</a:t>
            </a:r>
          </a:p>
          <a:p>
            <a:r>
              <a:rPr lang="en-US" dirty="0">
                <a:solidFill>
                  <a:schemeClr val="accent5">
                    <a:lumMod val="75000"/>
                  </a:schemeClr>
                </a:solidFill>
              </a:rPr>
              <a:t>Increases the impact</a:t>
            </a:r>
            <a:r>
              <a:rPr lang="en-US" dirty="0"/>
              <a:t> of your scientific research</a:t>
            </a:r>
          </a:p>
          <a:p>
            <a:pPr lvl="1"/>
            <a:r>
              <a:rPr lang="en-US" dirty="0"/>
              <a:t>Increase reviewers’ quality of feedback if they reproduce your results and analyses</a:t>
            </a:r>
          </a:p>
          <a:p>
            <a:pPr lvl="1"/>
            <a:r>
              <a:rPr lang="en-US" dirty="0">
                <a:solidFill>
                  <a:schemeClr val="accent5">
                    <a:lumMod val="75000"/>
                  </a:schemeClr>
                </a:solidFill>
              </a:rPr>
              <a:t>Increase citations </a:t>
            </a:r>
            <a:r>
              <a:rPr lang="en-US" dirty="0"/>
              <a:t>from re-analysis and re-use of open datasets</a:t>
            </a:r>
          </a:p>
          <a:p>
            <a:r>
              <a:rPr lang="en-US" dirty="0"/>
              <a:t>Can become part of your </a:t>
            </a:r>
            <a:r>
              <a:rPr lang="en-US" dirty="0">
                <a:solidFill>
                  <a:schemeClr val="accent5">
                    <a:lumMod val="75000"/>
                  </a:schemeClr>
                </a:solidFill>
              </a:rPr>
              <a:t>academic brand</a:t>
            </a:r>
          </a:p>
          <a:p>
            <a:pPr lvl="1"/>
            <a:r>
              <a:rPr lang="en-US" dirty="0"/>
              <a:t>Increasingly considered in grants and job applications</a:t>
            </a:r>
          </a:p>
          <a:p>
            <a:endParaRPr lang="en-US" dirty="0"/>
          </a:p>
          <a:p>
            <a:endParaRPr lang="en-US" dirty="0"/>
          </a:p>
        </p:txBody>
      </p:sp>
      <p:sp>
        <p:nvSpPr>
          <p:cNvPr id="4" name="Rectangle 3">
            <a:extLst>
              <a:ext uri="{FF2B5EF4-FFF2-40B4-BE49-F238E27FC236}">
                <a16:creationId xmlns:a16="http://schemas.microsoft.com/office/drawing/2014/main" id="{8EB1DC09-5695-5A4B-86FC-B877932DF61C}"/>
              </a:ext>
            </a:extLst>
          </p:cNvPr>
          <p:cNvSpPr/>
          <p:nvPr/>
        </p:nvSpPr>
        <p:spPr>
          <a:xfrm>
            <a:off x="0" y="6334780"/>
            <a:ext cx="11385630" cy="523220"/>
          </a:xfrm>
          <a:prstGeom prst="rect">
            <a:avLst/>
          </a:prstGeom>
        </p:spPr>
        <p:txBody>
          <a:bodyPr wrap="square">
            <a:spAutoFit/>
          </a:bodyPr>
          <a:lstStyle/>
          <a:p>
            <a:r>
              <a:rPr lang="en-US" sz="1400" dirty="0" err="1">
                <a:latin typeface="Arial" panose="020B0604020202020204" pitchFamily="34" charset="0"/>
                <a:cs typeface="Arial" panose="020B0604020202020204" pitchFamily="34" charset="0"/>
              </a:rPr>
              <a:t>Markowetz</a:t>
            </a:r>
            <a:r>
              <a:rPr lang="en-US" sz="1400" dirty="0">
                <a:latin typeface="Arial" panose="020B0604020202020204" pitchFamily="34" charset="0"/>
                <a:cs typeface="Arial" panose="020B0604020202020204" pitchFamily="34" charset="0"/>
              </a:rPr>
              <a:t>, F. (2015). Five selfish reasons to work reproducibly. Genome biology, 16(1), 1-4.</a:t>
            </a:r>
            <a:br>
              <a:rPr lang="en-US" sz="1400" dirty="0">
                <a:latin typeface="Arial" panose="020B0604020202020204" pitchFamily="34" charset="0"/>
                <a:cs typeface="Arial" panose="020B0604020202020204" pitchFamily="34" charset="0"/>
              </a:rPr>
            </a:br>
            <a:r>
              <a:rPr lang="en-US" sz="1400" b="0" i="0" dirty="0">
                <a:solidFill>
                  <a:srgbClr val="222222"/>
                </a:solidFill>
                <a:effectLst/>
                <a:latin typeface="Arial" panose="020B0604020202020204" pitchFamily="34" charset="0"/>
              </a:rPr>
              <a:t>Piwowar, H. A., &amp; Vision, T. J. (2013). Data reuse and the open data citation advantage. </a:t>
            </a:r>
            <a:r>
              <a:rPr lang="en-US" sz="1400" b="0" i="1" dirty="0" err="1">
                <a:solidFill>
                  <a:srgbClr val="222222"/>
                </a:solidFill>
                <a:effectLst/>
                <a:latin typeface="Arial" panose="020B0604020202020204" pitchFamily="34" charset="0"/>
              </a:rPr>
              <a:t>PeerJ</a:t>
            </a:r>
            <a:r>
              <a:rPr lang="en-US" sz="1400" b="0" i="0" dirty="0">
                <a:solidFill>
                  <a:srgbClr val="222222"/>
                </a:solidFill>
                <a:effectLst/>
                <a:latin typeface="Arial" panose="020B0604020202020204" pitchFamily="34" charset="0"/>
              </a:rPr>
              <a:t>, </a:t>
            </a:r>
            <a:r>
              <a:rPr lang="en-US" sz="1400" b="0" i="1" dirty="0">
                <a:solidFill>
                  <a:srgbClr val="222222"/>
                </a:solidFill>
                <a:effectLst/>
                <a:latin typeface="Arial" panose="020B0604020202020204" pitchFamily="34" charset="0"/>
              </a:rPr>
              <a:t>1</a:t>
            </a:r>
            <a:r>
              <a:rPr lang="en-US" sz="1400" b="0" i="0" dirty="0">
                <a:solidFill>
                  <a:srgbClr val="222222"/>
                </a:solidFill>
                <a:effectLst/>
                <a:latin typeface="Arial" panose="020B0604020202020204" pitchFamily="34" charset="0"/>
              </a:rPr>
              <a:t>, e175.</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4822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50B5-9089-0C02-84D4-AE6B2DD3789E}"/>
              </a:ext>
            </a:extLst>
          </p:cNvPr>
          <p:cNvSpPr>
            <a:spLocks noGrp="1"/>
          </p:cNvSpPr>
          <p:nvPr>
            <p:ph type="title"/>
          </p:nvPr>
        </p:nvSpPr>
        <p:spPr/>
        <p:txBody>
          <a:bodyPr/>
          <a:lstStyle/>
          <a:p>
            <a:r>
              <a:rPr lang="en-US" dirty="0"/>
              <a:t>This seems like a lot </a:t>
            </a:r>
            <a:r>
              <a:rPr lang="en-US" dirty="0">
                <a:solidFill>
                  <a:srgbClr val="800001"/>
                </a:solidFill>
              </a:rPr>
              <a:t>more work…</a:t>
            </a:r>
          </a:p>
        </p:txBody>
      </p:sp>
      <p:sp>
        <p:nvSpPr>
          <p:cNvPr id="3" name="Content Placeholder 2">
            <a:extLst>
              <a:ext uri="{FF2B5EF4-FFF2-40B4-BE49-F238E27FC236}">
                <a16:creationId xmlns:a16="http://schemas.microsoft.com/office/drawing/2014/main" id="{1BE413B8-98B2-F70D-609C-8D690D21D656}"/>
              </a:ext>
            </a:extLst>
          </p:cNvPr>
          <p:cNvSpPr>
            <a:spLocks noGrp="1"/>
          </p:cNvSpPr>
          <p:nvPr>
            <p:ph idx="1"/>
          </p:nvPr>
        </p:nvSpPr>
        <p:spPr>
          <a:xfrm>
            <a:off x="0" y="1446370"/>
            <a:ext cx="12192000" cy="4980555"/>
          </a:xfrm>
        </p:spPr>
        <p:txBody>
          <a:bodyPr>
            <a:normAutofit/>
          </a:bodyPr>
          <a:lstStyle/>
          <a:p>
            <a:r>
              <a:rPr lang="en-US" dirty="0">
                <a:solidFill>
                  <a:schemeClr val="accent5">
                    <a:lumMod val="75000"/>
                  </a:schemeClr>
                </a:solidFill>
              </a:rPr>
              <a:t>Rigorous and careful science </a:t>
            </a:r>
            <a:r>
              <a:rPr lang="en-US" dirty="0"/>
              <a:t>does take </a:t>
            </a:r>
            <a:r>
              <a:rPr lang="en-US" i="1" dirty="0"/>
              <a:t>some</a:t>
            </a:r>
            <a:r>
              <a:rPr lang="en-US" dirty="0"/>
              <a:t> more effort and time</a:t>
            </a:r>
          </a:p>
          <a:p>
            <a:r>
              <a:rPr lang="en-US" dirty="0">
                <a:solidFill>
                  <a:schemeClr val="accent5">
                    <a:lumMod val="75000"/>
                  </a:schemeClr>
                </a:solidFill>
              </a:rPr>
              <a:t>Saves time</a:t>
            </a:r>
          </a:p>
          <a:p>
            <a:pPr lvl="1"/>
            <a:r>
              <a:rPr lang="en-US" dirty="0"/>
              <a:t>Easier to revisit past experiments in-between review rounds or even years later!</a:t>
            </a:r>
          </a:p>
          <a:p>
            <a:pPr lvl="1"/>
            <a:r>
              <a:rPr lang="en-US" dirty="0"/>
              <a:t>Creating reproducible workflows to implement in future research projects</a:t>
            </a:r>
          </a:p>
          <a:p>
            <a:r>
              <a:rPr lang="en-US" dirty="0">
                <a:solidFill>
                  <a:schemeClr val="accent5">
                    <a:lumMod val="75000"/>
                  </a:schemeClr>
                </a:solidFill>
              </a:rPr>
              <a:t>Reduces research waste</a:t>
            </a:r>
            <a:endParaRPr lang="en-US" dirty="0"/>
          </a:p>
          <a:p>
            <a:pPr lvl="1"/>
            <a:r>
              <a:rPr lang="en-US" dirty="0"/>
              <a:t>Can help catch mistakes like errors in experimental and analysis code</a:t>
            </a:r>
          </a:p>
          <a:p>
            <a:pPr lvl="1"/>
            <a:r>
              <a:rPr lang="en-US" dirty="0"/>
              <a:t>Better thought-out experiments may mean smooth peer reviews (rather than requests for additional experiments)</a:t>
            </a:r>
          </a:p>
          <a:p>
            <a:r>
              <a:rPr lang="en-US" dirty="0"/>
              <a:t>Being an advocate for Open Science means </a:t>
            </a:r>
            <a:r>
              <a:rPr lang="en-US" dirty="0">
                <a:solidFill>
                  <a:schemeClr val="accent5">
                    <a:lumMod val="75000"/>
                  </a:schemeClr>
                </a:solidFill>
              </a:rPr>
              <a:t>pushing for reform to research assessment and labor structures</a:t>
            </a:r>
            <a:r>
              <a:rPr lang="en-US" dirty="0"/>
              <a:t> in academia</a:t>
            </a:r>
          </a:p>
          <a:p>
            <a:endParaRPr lang="en-US" dirty="0"/>
          </a:p>
        </p:txBody>
      </p:sp>
      <p:sp>
        <p:nvSpPr>
          <p:cNvPr id="5" name="TextBox 4">
            <a:extLst>
              <a:ext uri="{FF2B5EF4-FFF2-40B4-BE49-F238E27FC236}">
                <a16:creationId xmlns:a16="http://schemas.microsoft.com/office/drawing/2014/main" id="{FA3DAD4D-1053-EDA9-98CD-D765D9573C8D}"/>
              </a:ext>
            </a:extLst>
          </p:cNvPr>
          <p:cNvSpPr txBox="1"/>
          <p:nvPr/>
        </p:nvSpPr>
        <p:spPr>
          <a:xfrm>
            <a:off x="0" y="6273225"/>
            <a:ext cx="12070080" cy="584775"/>
          </a:xfrm>
          <a:prstGeom prst="rect">
            <a:avLst/>
          </a:prstGeom>
          <a:noFill/>
        </p:spPr>
        <p:txBody>
          <a:bodyPr wrap="square">
            <a:spAutoFit/>
          </a:bodyPr>
          <a:lstStyle/>
          <a:p>
            <a:r>
              <a:rPr lang="en-US" sz="1600" dirty="0" err="1">
                <a:solidFill>
                  <a:srgbClr val="222222"/>
                </a:solidFill>
                <a:latin typeface="Arial" panose="020B0604020202020204" pitchFamily="34" charset="0"/>
                <a:cs typeface="Arial" panose="020B0604020202020204" pitchFamily="34" charset="0"/>
              </a:rPr>
              <a:t>Yarkoni</a:t>
            </a:r>
            <a:r>
              <a:rPr lang="en-US" sz="1600" dirty="0">
                <a:solidFill>
                  <a:srgbClr val="222222"/>
                </a:solidFill>
                <a:latin typeface="Arial" panose="020B0604020202020204" pitchFamily="34" charset="0"/>
                <a:cs typeface="Arial" panose="020B0604020202020204" pitchFamily="34" charset="0"/>
              </a:rPr>
              <a:t>, T. (2018). It’s not the Incentives, it’s you. </a:t>
            </a:r>
            <a:r>
              <a:rPr lang="en-US" sz="1600" dirty="0">
                <a:latin typeface="Arial" panose="020B0604020202020204" pitchFamily="34" charset="0"/>
                <a:cs typeface="Arial" panose="020B0604020202020204" pitchFamily="34" charset="0"/>
                <a:hlinkClick r:id="rId2"/>
              </a:rPr>
              <a:t>https://www.talyarkoni.org/blog/2018/10/02/no-its-not-the-incentives-its-you/</a:t>
            </a:r>
            <a:endParaRPr lang="en-US" sz="1600" dirty="0">
              <a:latin typeface="Arial" panose="020B0604020202020204" pitchFamily="34" charset="0"/>
              <a:cs typeface="Arial" panose="020B0604020202020204" pitchFamily="34" charset="0"/>
            </a:endParaRPr>
          </a:p>
          <a:p>
            <a:r>
              <a:rPr lang="en-US" sz="1600" b="0" i="0" dirty="0">
                <a:solidFill>
                  <a:srgbClr val="222222"/>
                </a:solidFill>
                <a:effectLst/>
                <a:latin typeface="Arial" panose="020B0604020202020204" pitchFamily="34" charset="0"/>
              </a:rPr>
              <a:t>Hostler, T. (2023). The Invisible Workload of Open Research. </a:t>
            </a:r>
            <a:r>
              <a:rPr lang="en-US" sz="1600" b="0" i="1" dirty="0">
                <a:solidFill>
                  <a:srgbClr val="222222"/>
                </a:solidFill>
                <a:effectLst/>
                <a:latin typeface="Arial" panose="020B0604020202020204" pitchFamily="34" charset="0"/>
              </a:rPr>
              <a:t>Journal of Trial and Error</a:t>
            </a:r>
            <a:endParaRPr lang="en-US" sz="1600" dirty="0"/>
          </a:p>
        </p:txBody>
      </p:sp>
      <p:sp>
        <p:nvSpPr>
          <p:cNvPr id="7" name="TextBox 6">
            <a:extLst>
              <a:ext uri="{FF2B5EF4-FFF2-40B4-BE49-F238E27FC236}">
                <a16:creationId xmlns:a16="http://schemas.microsoft.com/office/drawing/2014/main" id="{B1DCD0C2-5B43-EB6C-B529-09B0877CAE58}"/>
              </a:ext>
            </a:extLst>
          </p:cNvPr>
          <p:cNvSpPr txBox="1"/>
          <p:nvPr/>
        </p:nvSpPr>
        <p:spPr>
          <a:xfrm>
            <a:off x="1122316" y="1228397"/>
            <a:ext cx="9825447" cy="4401205"/>
          </a:xfrm>
          <a:prstGeom prst="rect">
            <a:avLst/>
          </a:prstGeom>
          <a:solidFill>
            <a:schemeClr val="bg1"/>
          </a:solidFill>
          <a:ln w="38100">
            <a:solidFill>
              <a:schemeClr val="tx1"/>
            </a:solidFill>
          </a:ln>
        </p:spPr>
        <p:txBody>
          <a:bodyPr wrap="square" rtlCol="0">
            <a:spAutoFit/>
          </a:bodyPr>
          <a:lstStyle/>
          <a:p>
            <a:pPr algn="ctr"/>
            <a:r>
              <a:rPr lang="en-US" sz="4000" b="1" dirty="0">
                <a:latin typeface="Avenir Book" panose="02000503020000020003" pitchFamily="2" charset="0"/>
              </a:rPr>
              <a:t>What is </a:t>
            </a:r>
            <a:r>
              <a:rPr lang="en-US" sz="4000" b="1" dirty="0">
                <a:solidFill>
                  <a:schemeClr val="accent5">
                    <a:lumMod val="75000"/>
                  </a:schemeClr>
                </a:solidFill>
                <a:latin typeface="Avenir Book" panose="02000503020000020003" pitchFamily="2" charset="0"/>
              </a:rPr>
              <a:t>your goal </a:t>
            </a:r>
            <a:r>
              <a:rPr lang="en-US" sz="4000" b="1" dirty="0">
                <a:latin typeface="Avenir Book" panose="02000503020000020003" pitchFamily="2" charset="0"/>
              </a:rPr>
              <a:t>in science?</a:t>
            </a:r>
          </a:p>
          <a:p>
            <a:pPr algn="ctr"/>
            <a:endParaRPr lang="en-US" sz="4000" b="1" dirty="0">
              <a:latin typeface="Avenir Book" panose="02000503020000020003" pitchFamily="2" charset="0"/>
            </a:endParaRPr>
          </a:p>
          <a:p>
            <a:pPr algn="ctr"/>
            <a:r>
              <a:rPr lang="en-US" sz="4000" b="1" dirty="0">
                <a:latin typeface="Avenir Book" panose="02000503020000020003" pitchFamily="2" charset="0"/>
              </a:rPr>
              <a:t>Do you want to be beholden to the </a:t>
            </a:r>
            <a:r>
              <a:rPr lang="en-US" sz="4000" b="1" i="1" dirty="0">
                <a:latin typeface="Avenir Book" panose="02000503020000020003" pitchFamily="2" charset="0"/>
              </a:rPr>
              <a:t>Incentives</a:t>
            </a:r>
            <a:r>
              <a:rPr lang="en-US" sz="4000" b="1" dirty="0">
                <a:latin typeface="Avenir Book" panose="02000503020000020003" pitchFamily="2" charset="0"/>
              </a:rPr>
              <a:t>?</a:t>
            </a:r>
          </a:p>
          <a:p>
            <a:pPr algn="ctr"/>
            <a:endParaRPr lang="en-US" sz="4000" b="1" dirty="0">
              <a:latin typeface="Avenir Book" panose="02000503020000020003" pitchFamily="2" charset="0"/>
            </a:endParaRPr>
          </a:p>
          <a:p>
            <a:pPr algn="ctr"/>
            <a:r>
              <a:rPr lang="en-US" sz="4000" b="1" dirty="0">
                <a:latin typeface="Avenir Book" panose="02000503020000020003" pitchFamily="2" charset="0"/>
              </a:rPr>
              <a:t>Or do you want to pave the way towards better understanding?</a:t>
            </a:r>
            <a:endParaRPr lang="en-US" sz="2400" b="1" dirty="0">
              <a:latin typeface="Avenir Book" panose="02000503020000020003" pitchFamily="2" charset="0"/>
            </a:endParaRPr>
          </a:p>
        </p:txBody>
      </p:sp>
    </p:spTree>
    <p:extLst>
      <p:ext uri="{BB962C8B-B14F-4D97-AF65-F5344CB8AC3E}">
        <p14:creationId xmlns:p14="http://schemas.microsoft.com/office/powerpoint/2010/main" val="391856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799A3-A801-E90A-CC8F-CD8761183C8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6FB3C66-EC65-7B10-8622-EF57B2B4854A}"/>
              </a:ext>
            </a:extLst>
          </p:cNvPr>
          <p:cNvPicPr>
            <a:picLocks noGrp="1" noChangeAspect="1"/>
          </p:cNvPicPr>
          <p:nvPr>
            <p:ph idx="1"/>
          </p:nvPr>
        </p:nvPicPr>
        <p:blipFill>
          <a:blip r:embed="rId2"/>
          <a:stretch>
            <a:fillRect/>
          </a:stretch>
        </p:blipFill>
        <p:spPr>
          <a:xfrm>
            <a:off x="328658" y="439617"/>
            <a:ext cx="5785938" cy="1771891"/>
          </a:xfrm>
        </p:spPr>
      </p:pic>
      <p:pic>
        <p:nvPicPr>
          <p:cNvPr id="7" name="Picture 6">
            <a:extLst>
              <a:ext uri="{FF2B5EF4-FFF2-40B4-BE49-F238E27FC236}">
                <a16:creationId xmlns:a16="http://schemas.microsoft.com/office/drawing/2014/main" id="{7A45E23A-C164-84A8-C43A-C8473A08525D}"/>
              </a:ext>
            </a:extLst>
          </p:cNvPr>
          <p:cNvPicPr>
            <a:picLocks noChangeAspect="1"/>
          </p:cNvPicPr>
          <p:nvPr/>
        </p:nvPicPr>
        <p:blipFill>
          <a:blip r:embed="rId3"/>
          <a:stretch>
            <a:fillRect/>
          </a:stretch>
        </p:blipFill>
        <p:spPr>
          <a:xfrm>
            <a:off x="328658" y="2521164"/>
            <a:ext cx="6076224" cy="4097310"/>
          </a:xfrm>
          <a:prstGeom prst="rect">
            <a:avLst/>
          </a:prstGeom>
        </p:spPr>
      </p:pic>
      <p:pic>
        <p:nvPicPr>
          <p:cNvPr id="9" name="Picture 8">
            <a:extLst>
              <a:ext uri="{FF2B5EF4-FFF2-40B4-BE49-F238E27FC236}">
                <a16:creationId xmlns:a16="http://schemas.microsoft.com/office/drawing/2014/main" id="{68F2DC84-E3C9-C0CA-F269-92C3BF02B944}"/>
              </a:ext>
            </a:extLst>
          </p:cNvPr>
          <p:cNvPicPr>
            <a:picLocks noChangeAspect="1"/>
          </p:cNvPicPr>
          <p:nvPr/>
        </p:nvPicPr>
        <p:blipFill>
          <a:blip r:embed="rId4"/>
          <a:stretch>
            <a:fillRect/>
          </a:stretch>
        </p:blipFill>
        <p:spPr>
          <a:xfrm>
            <a:off x="6443254" y="579846"/>
            <a:ext cx="5458641" cy="1491432"/>
          </a:xfrm>
          <a:prstGeom prst="rect">
            <a:avLst/>
          </a:prstGeom>
        </p:spPr>
      </p:pic>
      <p:pic>
        <p:nvPicPr>
          <p:cNvPr id="11" name="Picture 10">
            <a:extLst>
              <a:ext uri="{FF2B5EF4-FFF2-40B4-BE49-F238E27FC236}">
                <a16:creationId xmlns:a16="http://schemas.microsoft.com/office/drawing/2014/main" id="{0C06D814-34E0-25C0-FB93-467AE782C29E}"/>
              </a:ext>
            </a:extLst>
          </p:cNvPr>
          <p:cNvPicPr>
            <a:picLocks noChangeAspect="1"/>
          </p:cNvPicPr>
          <p:nvPr/>
        </p:nvPicPr>
        <p:blipFill>
          <a:blip r:embed="rId5"/>
          <a:stretch>
            <a:fillRect/>
          </a:stretch>
        </p:blipFill>
        <p:spPr>
          <a:xfrm>
            <a:off x="6967401" y="2420272"/>
            <a:ext cx="4410346" cy="3857882"/>
          </a:xfrm>
          <a:prstGeom prst="rect">
            <a:avLst/>
          </a:prstGeom>
        </p:spPr>
      </p:pic>
      <p:sp>
        <p:nvSpPr>
          <p:cNvPr id="12" name="TextBox 11">
            <a:extLst>
              <a:ext uri="{FF2B5EF4-FFF2-40B4-BE49-F238E27FC236}">
                <a16:creationId xmlns:a16="http://schemas.microsoft.com/office/drawing/2014/main" id="{16A021E1-79D4-F97E-3CCB-5D361036463D}"/>
              </a:ext>
            </a:extLst>
          </p:cNvPr>
          <p:cNvSpPr txBox="1"/>
          <p:nvPr/>
        </p:nvSpPr>
        <p:spPr>
          <a:xfrm>
            <a:off x="1183276" y="2297383"/>
            <a:ext cx="9825447" cy="1938992"/>
          </a:xfrm>
          <a:prstGeom prst="rect">
            <a:avLst/>
          </a:prstGeom>
          <a:solidFill>
            <a:schemeClr val="bg1"/>
          </a:solidFill>
          <a:ln w="38100">
            <a:solidFill>
              <a:schemeClr val="tx1"/>
            </a:solidFill>
          </a:ln>
        </p:spPr>
        <p:txBody>
          <a:bodyPr wrap="square" rtlCol="0">
            <a:spAutoFit/>
          </a:bodyPr>
          <a:lstStyle/>
          <a:p>
            <a:pPr algn="ctr"/>
            <a:r>
              <a:rPr lang="en-US" sz="4000" b="1" dirty="0">
                <a:latin typeface="Avenir Book" panose="02000503020000020003" pitchFamily="2" charset="0"/>
              </a:rPr>
              <a:t>It’s not either/or – your goals can include improving science </a:t>
            </a:r>
            <a:r>
              <a:rPr lang="en-US" sz="4000" b="1" dirty="0">
                <a:solidFill>
                  <a:schemeClr val="accent5">
                    <a:lumMod val="75000"/>
                  </a:schemeClr>
                </a:solidFill>
                <a:latin typeface="Avenir Book" panose="02000503020000020003" pitchFamily="2" charset="0"/>
              </a:rPr>
              <a:t>while conducting empirical research.</a:t>
            </a:r>
          </a:p>
        </p:txBody>
      </p:sp>
    </p:spTree>
    <p:extLst>
      <p:ext uri="{BB962C8B-B14F-4D97-AF65-F5344CB8AC3E}">
        <p14:creationId xmlns:p14="http://schemas.microsoft.com/office/powerpoint/2010/main" val="308198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E399-D717-9EB1-A1A5-73F89C69266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E1CA566-71C2-F217-4CD6-3D3ACBCB5900}"/>
              </a:ext>
            </a:extLst>
          </p:cNvPr>
          <p:cNvPicPr>
            <a:picLocks noGrp="1" noChangeAspect="1"/>
          </p:cNvPicPr>
          <p:nvPr>
            <p:ph idx="1"/>
          </p:nvPr>
        </p:nvPicPr>
        <p:blipFill>
          <a:blip r:embed="rId2"/>
          <a:stretch>
            <a:fillRect/>
          </a:stretch>
        </p:blipFill>
        <p:spPr>
          <a:xfrm>
            <a:off x="374650" y="914402"/>
            <a:ext cx="5228923" cy="4820193"/>
          </a:xfrm>
        </p:spPr>
      </p:pic>
      <p:pic>
        <p:nvPicPr>
          <p:cNvPr id="8" name="Picture 7">
            <a:extLst>
              <a:ext uri="{FF2B5EF4-FFF2-40B4-BE49-F238E27FC236}">
                <a16:creationId xmlns:a16="http://schemas.microsoft.com/office/drawing/2014/main" id="{FA75C8E0-6F44-9FF6-B714-F4DDF466A4C1}"/>
              </a:ext>
            </a:extLst>
          </p:cNvPr>
          <p:cNvPicPr>
            <a:picLocks noChangeAspect="1"/>
          </p:cNvPicPr>
          <p:nvPr/>
        </p:nvPicPr>
        <p:blipFill>
          <a:blip r:embed="rId3"/>
          <a:stretch>
            <a:fillRect/>
          </a:stretch>
        </p:blipFill>
        <p:spPr>
          <a:xfrm>
            <a:off x="5978223" y="143691"/>
            <a:ext cx="6083282" cy="6570617"/>
          </a:xfrm>
          <a:prstGeom prst="rect">
            <a:avLst/>
          </a:prstGeom>
        </p:spPr>
      </p:pic>
      <p:sp>
        <p:nvSpPr>
          <p:cNvPr id="9" name="TextBox 8">
            <a:extLst>
              <a:ext uri="{FF2B5EF4-FFF2-40B4-BE49-F238E27FC236}">
                <a16:creationId xmlns:a16="http://schemas.microsoft.com/office/drawing/2014/main" id="{600816C5-28BC-2826-C3C8-017DAEDA0F33}"/>
              </a:ext>
            </a:extLst>
          </p:cNvPr>
          <p:cNvSpPr txBox="1"/>
          <p:nvPr/>
        </p:nvSpPr>
        <p:spPr>
          <a:xfrm>
            <a:off x="1183276" y="3075056"/>
            <a:ext cx="9825447" cy="707886"/>
          </a:xfrm>
          <a:prstGeom prst="rect">
            <a:avLst/>
          </a:prstGeom>
          <a:solidFill>
            <a:schemeClr val="bg1"/>
          </a:solidFill>
          <a:ln w="38100">
            <a:solidFill>
              <a:schemeClr val="tx1"/>
            </a:solidFill>
          </a:ln>
        </p:spPr>
        <p:txBody>
          <a:bodyPr wrap="square" rtlCol="0">
            <a:spAutoFit/>
          </a:bodyPr>
          <a:lstStyle/>
          <a:p>
            <a:pPr algn="ctr"/>
            <a:r>
              <a:rPr lang="en-US" sz="4000" b="1" dirty="0">
                <a:latin typeface="Avenir Book" panose="02000503020000020003" pitchFamily="2" charset="0"/>
              </a:rPr>
              <a:t>On my website, under “reading lists”</a:t>
            </a:r>
            <a:endParaRPr lang="en-US" sz="4000" b="1" dirty="0">
              <a:solidFill>
                <a:schemeClr val="accent5">
                  <a:lumMod val="75000"/>
                </a:schemeClr>
              </a:solidFill>
              <a:latin typeface="Avenir Book" panose="02000503020000020003" pitchFamily="2" charset="0"/>
            </a:endParaRPr>
          </a:p>
        </p:txBody>
      </p:sp>
    </p:spTree>
    <p:extLst>
      <p:ext uri="{BB962C8B-B14F-4D97-AF65-F5344CB8AC3E}">
        <p14:creationId xmlns:p14="http://schemas.microsoft.com/office/powerpoint/2010/main" val="72979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6883-DE72-73AE-E249-F944D63E0A27}"/>
              </a:ext>
            </a:extLst>
          </p:cNvPr>
          <p:cNvSpPr>
            <a:spLocks noGrp="1"/>
          </p:cNvSpPr>
          <p:nvPr>
            <p:ph type="title"/>
          </p:nvPr>
        </p:nvSpPr>
        <p:spPr/>
        <p:txBody>
          <a:bodyPr/>
          <a:lstStyle/>
          <a:p>
            <a:r>
              <a:rPr lang="en-US" dirty="0"/>
              <a:t>You don’t have to do this on your own</a:t>
            </a:r>
          </a:p>
        </p:txBody>
      </p:sp>
      <p:sp>
        <p:nvSpPr>
          <p:cNvPr id="3" name="Content Placeholder 2">
            <a:extLst>
              <a:ext uri="{FF2B5EF4-FFF2-40B4-BE49-F238E27FC236}">
                <a16:creationId xmlns:a16="http://schemas.microsoft.com/office/drawing/2014/main" id="{9F1ED751-7710-8D0C-9716-FC2A46615C66}"/>
              </a:ext>
            </a:extLst>
          </p:cNvPr>
          <p:cNvSpPr>
            <a:spLocks noGrp="1"/>
          </p:cNvSpPr>
          <p:nvPr>
            <p:ph idx="1"/>
          </p:nvPr>
        </p:nvSpPr>
        <p:spPr>
          <a:xfrm>
            <a:off x="0" y="1446371"/>
            <a:ext cx="6557554" cy="4351338"/>
          </a:xfrm>
        </p:spPr>
        <p:txBody>
          <a:bodyPr/>
          <a:lstStyle/>
          <a:p>
            <a:r>
              <a:rPr lang="en-US" dirty="0"/>
              <a:t>Only </a:t>
            </a:r>
            <a:r>
              <a:rPr lang="en-US" dirty="0">
                <a:solidFill>
                  <a:schemeClr val="accent5">
                    <a:lumMod val="75000"/>
                  </a:schemeClr>
                </a:solidFill>
              </a:rPr>
              <a:t>one hour </a:t>
            </a:r>
            <a:r>
              <a:rPr lang="en-US" dirty="0"/>
              <a:t>or so out of your week</a:t>
            </a:r>
          </a:p>
          <a:p>
            <a:r>
              <a:rPr lang="en-US" dirty="0">
                <a:solidFill>
                  <a:schemeClr val="accent5">
                    <a:lumMod val="75000"/>
                  </a:schemeClr>
                </a:solidFill>
              </a:rPr>
              <a:t>Form community </a:t>
            </a:r>
            <a:r>
              <a:rPr lang="en-US" dirty="0"/>
              <a:t>with your fellow junior scientists from otherwise siloed areas in the department</a:t>
            </a:r>
          </a:p>
          <a:p>
            <a:r>
              <a:rPr lang="en-US" dirty="0">
                <a:solidFill>
                  <a:schemeClr val="accent5">
                    <a:lumMod val="75000"/>
                  </a:schemeClr>
                </a:solidFill>
              </a:rPr>
              <a:t>Develop and get advice </a:t>
            </a:r>
            <a:r>
              <a:rPr lang="en-US" dirty="0"/>
              <a:t>on your research and science</a:t>
            </a:r>
          </a:p>
          <a:p>
            <a:r>
              <a:rPr lang="en-US" dirty="0"/>
              <a:t>Have the hidden curriculum of academia and science revealed</a:t>
            </a:r>
          </a:p>
          <a:p>
            <a:endParaRPr lang="en-US" dirty="0"/>
          </a:p>
          <a:p>
            <a:endParaRPr lang="en-US" dirty="0"/>
          </a:p>
          <a:p>
            <a:endParaRPr lang="en-US" dirty="0"/>
          </a:p>
        </p:txBody>
      </p:sp>
      <p:pic>
        <p:nvPicPr>
          <p:cNvPr id="4" name="Graphic 3">
            <a:extLst>
              <a:ext uri="{FF2B5EF4-FFF2-40B4-BE49-F238E27FC236}">
                <a16:creationId xmlns:a16="http://schemas.microsoft.com/office/drawing/2014/main" id="{5C448B36-C722-A44E-2996-8232655EEF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5387" y="1325563"/>
            <a:ext cx="4860037" cy="4733677"/>
          </a:xfrm>
          <a:prstGeom prst="rect">
            <a:avLst/>
          </a:prstGeom>
        </p:spPr>
      </p:pic>
    </p:spTree>
    <p:extLst>
      <p:ext uri="{BB962C8B-B14F-4D97-AF65-F5344CB8AC3E}">
        <p14:creationId xmlns:p14="http://schemas.microsoft.com/office/powerpoint/2010/main" val="3618718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9DE728-96E4-C646-BF03-0B49EE8B1EF3}"/>
              </a:ext>
            </a:extLst>
          </p:cNvPr>
          <p:cNvSpPr/>
          <p:nvPr/>
        </p:nvSpPr>
        <p:spPr>
          <a:xfrm>
            <a:off x="0" y="0"/>
            <a:ext cx="7863840" cy="6858000"/>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86C23D45-74EC-4044-956F-36E50D8429BF}"/>
              </a:ext>
            </a:extLst>
          </p:cNvPr>
          <p:cNvSpPr>
            <a:spLocks noGrp="1"/>
          </p:cNvSpPr>
          <p:nvPr>
            <p:ph type="title"/>
          </p:nvPr>
        </p:nvSpPr>
        <p:spPr>
          <a:xfrm>
            <a:off x="0" y="0"/>
            <a:ext cx="12192000" cy="1325563"/>
          </a:xfrm>
        </p:spPr>
        <p:txBody>
          <a:bodyPr/>
          <a:lstStyle/>
          <a:p>
            <a:r>
              <a:rPr lang="en-US" dirty="0">
                <a:solidFill>
                  <a:schemeClr val="bg1"/>
                </a:solidFill>
              </a:rPr>
              <a:t>Takeaways</a:t>
            </a:r>
          </a:p>
        </p:txBody>
      </p:sp>
      <p:sp>
        <p:nvSpPr>
          <p:cNvPr id="9" name="Content Placeholder 2">
            <a:extLst>
              <a:ext uri="{FF2B5EF4-FFF2-40B4-BE49-F238E27FC236}">
                <a16:creationId xmlns:a16="http://schemas.microsoft.com/office/drawing/2014/main" id="{33ECA4DA-1979-D949-A77A-754A4D9F2A9D}"/>
              </a:ext>
            </a:extLst>
          </p:cNvPr>
          <p:cNvSpPr>
            <a:spLocks noGrp="1"/>
          </p:cNvSpPr>
          <p:nvPr>
            <p:ph idx="1"/>
          </p:nvPr>
        </p:nvSpPr>
        <p:spPr>
          <a:xfrm>
            <a:off x="1" y="1446371"/>
            <a:ext cx="7863840" cy="5032806"/>
          </a:xfrm>
        </p:spPr>
        <p:txBody>
          <a:bodyPr>
            <a:normAutofit/>
          </a:bodyPr>
          <a:lstStyle/>
          <a:p>
            <a:r>
              <a:rPr lang="en-US" dirty="0">
                <a:solidFill>
                  <a:schemeClr val="bg1"/>
                </a:solidFill>
              </a:rPr>
              <a:t>The goal of science isn’t to publish papers but to further our understanding of the world</a:t>
            </a:r>
          </a:p>
          <a:p>
            <a:r>
              <a:rPr lang="en-US" dirty="0">
                <a:solidFill>
                  <a:schemeClr val="bg1"/>
                </a:solidFill>
              </a:rPr>
              <a:t>Academia is not a meritocracy – there exist many inequities in the system</a:t>
            </a:r>
          </a:p>
          <a:p>
            <a:r>
              <a:rPr lang="en-US" dirty="0">
                <a:solidFill>
                  <a:schemeClr val="bg1"/>
                </a:solidFill>
              </a:rPr>
              <a:t>Scientific research needs to be fixed – by prioritizing replications, rigor, and transparency</a:t>
            </a:r>
          </a:p>
          <a:p>
            <a:r>
              <a:rPr lang="en-US" dirty="0">
                <a:solidFill>
                  <a:schemeClr val="bg1"/>
                </a:solidFill>
              </a:rPr>
              <a:t>Early-career researchers should act to change the broken system they are inheriting</a:t>
            </a:r>
          </a:p>
          <a:p>
            <a:r>
              <a:rPr lang="en-US" dirty="0">
                <a:solidFill>
                  <a:schemeClr val="bg1"/>
                </a:solidFill>
              </a:rPr>
              <a:t>There are many benefits to engaging in Open Science, and the best time to start is now</a:t>
            </a:r>
          </a:p>
          <a:p>
            <a:endParaRPr lang="en-US" dirty="0">
              <a:solidFill>
                <a:schemeClr val="bg1"/>
              </a:solidFill>
            </a:endParaRPr>
          </a:p>
          <a:p>
            <a:endParaRPr lang="en-US" dirty="0">
              <a:solidFill>
                <a:schemeClr val="bg1"/>
              </a:solidFill>
            </a:endParaRPr>
          </a:p>
        </p:txBody>
      </p:sp>
      <p:sp>
        <p:nvSpPr>
          <p:cNvPr id="13" name="TextBox 12">
            <a:extLst>
              <a:ext uri="{FF2B5EF4-FFF2-40B4-BE49-F238E27FC236}">
                <a16:creationId xmlns:a16="http://schemas.microsoft.com/office/drawing/2014/main" id="{5620850D-85C9-9B46-BB07-524A1CE823AA}"/>
              </a:ext>
            </a:extLst>
          </p:cNvPr>
          <p:cNvSpPr txBox="1"/>
          <p:nvPr/>
        </p:nvSpPr>
        <p:spPr>
          <a:xfrm>
            <a:off x="7933133" y="5411281"/>
            <a:ext cx="4258865" cy="2308324"/>
          </a:xfrm>
          <a:prstGeom prst="rect">
            <a:avLst/>
          </a:prstGeom>
          <a:noFill/>
        </p:spPr>
        <p:txBody>
          <a:bodyPr wrap="square" rtlCol="0">
            <a:spAutoFit/>
          </a:bodyPr>
          <a:lstStyle/>
          <a:p>
            <a:r>
              <a:rPr lang="en-US" b="1" i="1" dirty="0">
                <a:latin typeface="Avenir Book" panose="02000503020000020003" pitchFamily="2" charset="0"/>
              </a:rPr>
              <a:t>Dr William Xiang Quan Ngiam</a:t>
            </a:r>
          </a:p>
          <a:p>
            <a:endParaRPr lang="en-US" b="1" i="1" dirty="0">
              <a:latin typeface="Avenir Book" panose="02000503020000020003" pitchFamily="2" charset="0"/>
            </a:endParaRPr>
          </a:p>
          <a:p>
            <a:r>
              <a:rPr lang="en-US" b="1" i="1" dirty="0">
                <a:latin typeface="Avenir Book" panose="02000503020000020003" pitchFamily="2" charset="0"/>
              </a:rPr>
              <a:t>Slides: https://</a:t>
            </a:r>
            <a:r>
              <a:rPr lang="en-US" b="1" i="1" dirty="0" err="1">
                <a:latin typeface="Avenir Book" panose="02000503020000020003" pitchFamily="2" charset="0"/>
              </a:rPr>
              <a:t>williamngiam.github.io</a:t>
            </a:r>
            <a:r>
              <a:rPr lang="en-US" b="1" i="1" dirty="0">
                <a:latin typeface="Avenir Book" panose="02000503020000020003" pitchFamily="2" charset="0"/>
              </a:rPr>
              <a:t>/files</a:t>
            </a:r>
          </a:p>
          <a:p>
            <a:endParaRPr lang="en-US" b="1" i="1" dirty="0">
              <a:latin typeface="Avenir Book" panose="02000503020000020003" pitchFamily="2" charset="0"/>
            </a:endParaRPr>
          </a:p>
          <a:p>
            <a:endParaRPr lang="en-US" b="1" i="1" dirty="0">
              <a:latin typeface="Avenir Book" panose="02000503020000020003" pitchFamily="2" charset="0"/>
            </a:endParaRPr>
          </a:p>
          <a:p>
            <a:r>
              <a:rPr lang="en-US" b="1" i="1" dirty="0">
                <a:latin typeface="Avenir Book" panose="02000503020000020003" pitchFamily="2" charset="0"/>
              </a:rPr>
              <a:t>          </a:t>
            </a:r>
          </a:p>
          <a:p>
            <a:endParaRPr lang="en-US" b="1" i="1" dirty="0">
              <a:latin typeface="Avenir Book" panose="02000503020000020003" pitchFamily="2" charset="0"/>
            </a:endParaRPr>
          </a:p>
        </p:txBody>
      </p:sp>
      <p:pic>
        <p:nvPicPr>
          <p:cNvPr id="4" name="Picture 3">
            <a:extLst>
              <a:ext uri="{FF2B5EF4-FFF2-40B4-BE49-F238E27FC236}">
                <a16:creationId xmlns:a16="http://schemas.microsoft.com/office/drawing/2014/main" id="{63EDA3A1-CD73-1572-618C-AD516DCECE73}"/>
              </a:ext>
            </a:extLst>
          </p:cNvPr>
          <p:cNvPicPr>
            <a:picLocks noChangeAspect="1"/>
          </p:cNvPicPr>
          <p:nvPr/>
        </p:nvPicPr>
        <p:blipFill>
          <a:blip r:embed="rId2"/>
          <a:stretch>
            <a:fillRect/>
          </a:stretch>
        </p:blipFill>
        <p:spPr>
          <a:xfrm>
            <a:off x="7933134" y="1010035"/>
            <a:ext cx="4279711" cy="1976120"/>
          </a:xfrm>
          <a:prstGeom prst="rect">
            <a:avLst/>
          </a:prstGeom>
        </p:spPr>
      </p:pic>
      <p:sp>
        <p:nvSpPr>
          <p:cNvPr id="5" name="TextBox 4">
            <a:extLst>
              <a:ext uri="{FF2B5EF4-FFF2-40B4-BE49-F238E27FC236}">
                <a16:creationId xmlns:a16="http://schemas.microsoft.com/office/drawing/2014/main" id="{3FA71989-3741-0170-FD44-72C223EE3826}"/>
              </a:ext>
            </a:extLst>
          </p:cNvPr>
          <p:cNvSpPr txBox="1"/>
          <p:nvPr/>
        </p:nvSpPr>
        <p:spPr>
          <a:xfrm>
            <a:off x="10267406" y="2441814"/>
            <a:ext cx="1642654" cy="400110"/>
          </a:xfrm>
          <a:prstGeom prst="rect">
            <a:avLst/>
          </a:prstGeom>
          <a:solidFill>
            <a:schemeClr val="bg1"/>
          </a:solidFill>
          <a:ln w="38100">
            <a:solidFill>
              <a:schemeClr val="tx1"/>
            </a:solidFill>
          </a:ln>
        </p:spPr>
        <p:txBody>
          <a:bodyPr wrap="square" rtlCol="0">
            <a:spAutoFit/>
          </a:bodyPr>
          <a:lstStyle/>
          <a:p>
            <a:pPr algn="ctr"/>
            <a:r>
              <a:rPr lang="en-US" sz="2000" b="1" dirty="0">
                <a:latin typeface="Avenir Book" panose="02000503020000020003" pitchFamily="2" charset="0"/>
              </a:rPr>
              <a:t>hopefully…</a:t>
            </a:r>
            <a:endParaRPr lang="en-US" sz="2000" b="1" dirty="0">
              <a:solidFill>
                <a:schemeClr val="accent5">
                  <a:lumMod val="75000"/>
                </a:schemeClr>
              </a:solidFill>
              <a:latin typeface="Avenir Book" panose="02000503020000020003" pitchFamily="2" charset="0"/>
            </a:endParaRPr>
          </a:p>
        </p:txBody>
      </p:sp>
    </p:spTree>
    <p:extLst>
      <p:ext uri="{BB962C8B-B14F-4D97-AF65-F5344CB8AC3E}">
        <p14:creationId xmlns:p14="http://schemas.microsoft.com/office/powerpoint/2010/main" val="351790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99F4-996A-AB19-79E7-3D75CE61D10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1CB9EDD-08E3-B3C3-1E13-16CC1F26A1C5}"/>
              </a:ext>
            </a:extLst>
          </p:cNvPr>
          <p:cNvSpPr>
            <a:spLocks noGrp="1"/>
          </p:cNvSpPr>
          <p:nvPr>
            <p:ph idx="1"/>
          </p:nvPr>
        </p:nvSpPr>
        <p:spPr/>
        <p:txBody>
          <a:bodyPr/>
          <a:lstStyle/>
          <a:p>
            <a:endParaRPr lang="en-US" dirty="0"/>
          </a:p>
        </p:txBody>
      </p:sp>
      <p:pic>
        <p:nvPicPr>
          <p:cNvPr id="11266" name="Picture 2">
            <a:extLst>
              <a:ext uri="{FF2B5EF4-FFF2-40B4-BE49-F238E27FC236}">
                <a16:creationId xmlns:a16="http://schemas.microsoft.com/office/drawing/2014/main" id="{D8A10383-7980-8593-F0A9-1EA026BA7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12192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6A21AF-3911-1D79-60B3-66D1F6791D41}"/>
              </a:ext>
            </a:extLst>
          </p:cNvPr>
          <p:cNvSpPr txBox="1"/>
          <p:nvPr/>
        </p:nvSpPr>
        <p:spPr>
          <a:xfrm>
            <a:off x="0" y="6334780"/>
            <a:ext cx="7576113" cy="523220"/>
          </a:xfrm>
          <a:prstGeom prst="rect">
            <a:avLst/>
          </a:prstGeom>
          <a:noFill/>
        </p:spPr>
        <p:txBody>
          <a:bodyPr wrap="none" rtlCol="0">
            <a:spAutoFit/>
          </a:bodyPr>
          <a:lstStyle/>
          <a:p>
            <a:r>
              <a:rPr lang="en-US" sz="1400" dirty="0">
                <a:latin typeface="Helvetica" pitchFamily="2" charset="0"/>
              </a:rPr>
              <a:t>Photo of Newington College. Taken from https://</a:t>
            </a:r>
            <a:r>
              <a:rPr lang="en-US" sz="1400" dirty="0" err="1">
                <a:latin typeface="Helvetica" pitchFamily="2" charset="0"/>
              </a:rPr>
              <a:t>www.newington.nsw.edu.au</a:t>
            </a:r>
            <a:r>
              <a:rPr lang="en-US" sz="1400" dirty="0">
                <a:latin typeface="Helvetica" pitchFamily="2" charset="0"/>
              </a:rPr>
              <a:t>/</a:t>
            </a:r>
            <a:br>
              <a:rPr lang="en-US" sz="1400" dirty="0">
                <a:latin typeface="Helvetica" pitchFamily="2" charset="0"/>
              </a:rPr>
            </a:br>
            <a:r>
              <a:rPr lang="en-US" sz="1400" dirty="0">
                <a:latin typeface="Helvetica" pitchFamily="2" charset="0"/>
              </a:rPr>
              <a:t>Figure of monopoly profits taken from Wikipedia. https://</a:t>
            </a:r>
            <a:r>
              <a:rPr lang="en-US" sz="1400" dirty="0" err="1">
                <a:latin typeface="Helvetica" pitchFamily="2" charset="0"/>
              </a:rPr>
              <a:t>en.wikipedia.org</a:t>
            </a:r>
            <a:r>
              <a:rPr lang="en-US" sz="1400" dirty="0">
                <a:latin typeface="Helvetica" pitchFamily="2" charset="0"/>
              </a:rPr>
              <a:t>/wiki/</a:t>
            </a:r>
            <a:r>
              <a:rPr lang="en-US" sz="1400" dirty="0" err="1">
                <a:latin typeface="Helvetica" pitchFamily="2" charset="0"/>
              </a:rPr>
              <a:t>Monopoly_profit</a:t>
            </a:r>
            <a:endParaRPr lang="en-US" sz="1400" dirty="0">
              <a:latin typeface="Helvetica" pitchFamily="2" charset="0"/>
            </a:endParaRPr>
          </a:p>
        </p:txBody>
      </p:sp>
      <p:pic>
        <p:nvPicPr>
          <p:cNvPr id="11268" name="Picture 4" descr="No photo description available.">
            <a:extLst>
              <a:ext uri="{FF2B5EF4-FFF2-40B4-BE49-F238E27FC236}">
                <a16:creationId xmlns:a16="http://schemas.microsoft.com/office/drawing/2014/main" id="{A266ECA0-57D9-3EC5-4815-0D9F03415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512" y="1387374"/>
            <a:ext cx="6168246" cy="409610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Monopoly Price and Output">
            <a:extLst>
              <a:ext uri="{FF2B5EF4-FFF2-40B4-BE49-F238E27FC236}">
                <a16:creationId xmlns:a16="http://schemas.microsoft.com/office/drawing/2014/main" id="{763A1E5D-7E74-CA9F-FC8C-7A5139E85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8498" y="1672360"/>
            <a:ext cx="3647990" cy="31089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E73633-1D28-6554-06F2-3D1B5F4EEA3A}"/>
              </a:ext>
            </a:extLst>
          </p:cNvPr>
          <p:cNvSpPr txBox="1"/>
          <p:nvPr/>
        </p:nvSpPr>
        <p:spPr>
          <a:xfrm>
            <a:off x="966651" y="5580092"/>
            <a:ext cx="10986965" cy="584775"/>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From an early age, I was pretty sensitive to unfair contexts</a:t>
            </a:r>
          </a:p>
        </p:txBody>
      </p:sp>
    </p:spTree>
    <p:extLst>
      <p:ext uri="{BB962C8B-B14F-4D97-AF65-F5344CB8AC3E}">
        <p14:creationId xmlns:p14="http://schemas.microsoft.com/office/powerpoint/2010/main" val="205336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2E18F3-F1FE-3458-D80D-0BB504BE0D5D}"/>
              </a:ext>
            </a:extLst>
          </p:cNvPr>
          <p:cNvSpPr>
            <a:spLocks noGrp="1"/>
          </p:cNvSpPr>
          <p:nvPr>
            <p:ph idx="1"/>
          </p:nvPr>
        </p:nvSpPr>
        <p:spPr>
          <a:xfrm>
            <a:off x="0" y="522514"/>
            <a:ext cx="12192000" cy="5577840"/>
          </a:xfrm>
        </p:spPr>
        <p:txBody>
          <a:bodyPr>
            <a:normAutofit fontScale="92500" lnSpcReduction="20000"/>
          </a:bodyPr>
          <a:lstStyle/>
          <a:p>
            <a:pPr marL="0" indent="0">
              <a:lnSpc>
                <a:spcPct val="140000"/>
              </a:lnSpc>
              <a:buNone/>
            </a:pPr>
            <a:r>
              <a:rPr lang="en-US" dirty="0"/>
              <a:t>“Entrepreneurship is like one of those carnival games where you throw darts or something.</a:t>
            </a:r>
          </a:p>
          <a:p>
            <a:pPr marL="0" indent="0">
              <a:lnSpc>
                <a:spcPct val="140000"/>
              </a:lnSpc>
              <a:buNone/>
            </a:pPr>
            <a:r>
              <a:rPr lang="en-US" dirty="0"/>
              <a:t>Middle class kids can afford one throw. Most miss. A few hit the target and get a small prize. A very few hit the center bullseye and get a bigger prize. Rags to riches! The American Dream lives on.</a:t>
            </a:r>
          </a:p>
          <a:p>
            <a:pPr marL="0" indent="0">
              <a:lnSpc>
                <a:spcPct val="140000"/>
              </a:lnSpc>
              <a:buNone/>
            </a:pPr>
            <a:r>
              <a:rPr lang="en-US" dirty="0"/>
              <a:t>Rich kids can afford many throws. If they want to, they can try over and over and over again until they hit something and feel good about themselves. Some keep going until they hit the center bullseye, then they give speeches or write blog posts about “meritocracy” and the salutary effects of hard work.</a:t>
            </a:r>
          </a:p>
          <a:p>
            <a:pPr marL="0" indent="0">
              <a:lnSpc>
                <a:spcPct val="140000"/>
              </a:lnSpc>
              <a:buNone/>
            </a:pPr>
            <a:r>
              <a:rPr lang="en-US" dirty="0"/>
              <a:t>Poor kids aren’t visiting the carnival. They’re the ones working it.”</a:t>
            </a:r>
          </a:p>
          <a:p>
            <a:pPr marL="0" indent="0">
              <a:lnSpc>
                <a:spcPct val="140000"/>
              </a:lnSpc>
              <a:buNone/>
            </a:pPr>
            <a:endParaRPr lang="en-US" dirty="0"/>
          </a:p>
        </p:txBody>
      </p:sp>
      <p:sp>
        <p:nvSpPr>
          <p:cNvPr id="10" name="TextBox 9">
            <a:extLst>
              <a:ext uri="{FF2B5EF4-FFF2-40B4-BE49-F238E27FC236}">
                <a16:creationId xmlns:a16="http://schemas.microsoft.com/office/drawing/2014/main" id="{0F33D167-B172-60D3-AA0B-20DBB2B7186A}"/>
              </a:ext>
            </a:extLst>
          </p:cNvPr>
          <p:cNvSpPr txBox="1"/>
          <p:nvPr/>
        </p:nvSpPr>
        <p:spPr>
          <a:xfrm>
            <a:off x="3736095" y="6449479"/>
            <a:ext cx="845590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Posted by user </a:t>
            </a:r>
            <a:r>
              <a:rPr lang="en-US" sz="1400" i="1" dirty="0" err="1">
                <a:latin typeface="Arial" panose="020B0604020202020204" pitchFamily="34" charset="0"/>
                <a:cs typeface="Arial" panose="020B0604020202020204" pitchFamily="34" charset="0"/>
              </a:rPr>
              <a:t>notacoward</a:t>
            </a:r>
            <a:r>
              <a:rPr lang="en-US" sz="1400" dirty="0">
                <a:latin typeface="Arial" panose="020B0604020202020204" pitchFamily="34" charset="0"/>
                <a:cs typeface="Arial" panose="020B0604020202020204" pitchFamily="34" charset="0"/>
              </a:rPr>
              <a:t> on the Hacker News forum https://</a:t>
            </a:r>
            <a:r>
              <a:rPr lang="en-US" sz="1400" dirty="0" err="1">
                <a:latin typeface="Arial" panose="020B0604020202020204" pitchFamily="34" charset="0"/>
                <a:cs typeface="Arial" panose="020B0604020202020204" pitchFamily="34" charset="0"/>
              </a:rPr>
              <a:t>news.ycombinator.com</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item?id</a:t>
            </a:r>
            <a:r>
              <a:rPr lang="en-US" sz="1400" dirty="0">
                <a:latin typeface="Arial" panose="020B0604020202020204" pitchFamily="34" charset="0"/>
                <a:cs typeface="Arial" panose="020B0604020202020204" pitchFamily="34" charset="0"/>
              </a:rPr>
              <a:t>=15659076</a:t>
            </a:r>
          </a:p>
        </p:txBody>
      </p:sp>
      <p:sp>
        <p:nvSpPr>
          <p:cNvPr id="13" name="TextBox 12">
            <a:extLst>
              <a:ext uri="{FF2B5EF4-FFF2-40B4-BE49-F238E27FC236}">
                <a16:creationId xmlns:a16="http://schemas.microsoft.com/office/drawing/2014/main" id="{F7F02B61-9399-E96D-A6C6-B63BFDC243C3}"/>
              </a:ext>
            </a:extLst>
          </p:cNvPr>
          <p:cNvSpPr txBox="1"/>
          <p:nvPr/>
        </p:nvSpPr>
        <p:spPr>
          <a:xfrm>
            <a:off x="261258" y="559917"/>
            <a:ext cx="2586446" cy="523220"/>
          </a:xfrm>
          <a:prstGeom prst="rect">
            <a:avLst/>
          </a:prstGeom>
          <a:solidFill>
            <a:schemeClr val="bg1"/>
          </a:solidFill>
        </p:spPr>
        <p:txBody>
          <a:bodyPr wrap="square" rtlCol="0">
            <a:spAutoFit/>
          </a:bodyPr>
          <a:lstStyle/>
          <a:p>
            <a:pPr algn="ctr"/>
            <a:r>
              <a:rPr lang="en-US" sz="2800" b="1" dirty="0">
                <a:solidFill>
                  <a:srgbClr val="800001"/>
                </a:solidFill>
                <a:latin typeface="Avenir Book" panose="02000503020000020003" pitchFamily="2" charset="0"/>
              </a:rPr>
              <a:t>SCIENCE</a:t>
            </a:r>
          </a:p>
        </p:txBody>
      </p:sp>
      <p:sp>
        <p:nvSpPr>
          <p:cNvPr id="15" name="TextBox 14">
            <a:extLst>
              <a:ext uri="{FF2B5EF4-FFF2-40B4-BE49-F238E27FC236}">
                <a16:creationId xmlns:a16="http://schemas.microsoft.com/office/drawing/2014/main" id="{5D02F385-2D9B-C1A1-EF73-0BBA9038E9AD}"/>
              </a:ext>
            </a:extLst>
          </p:cNvPr>
          <p:cNvSpPr txBox="1"/>
          <p:nvPr/>
        </p:nvSpPr>
        <p:spPr>
          <a:xfrm>
            <a:off x="5473337" y="5262726"/>
            <a:ext cx="6322423" cy="461665"/>
          </a:xfrm>
          <a:prstGeom prst="rect">
            <a:avLst/>
          </a:prstGeom>
          <a:solidFill>
            <a:schemeClr val="bg1"/>
          </a:solidFill>
          <a:ln w="38100">
            <a:solidFill>
              <a:schemeClr val="tx1"/>
            </a:solidFill>
          </a:ln>
        </p:spPr>
        <p:txBody>
          <a:bodyPr wrap="square" rtlCol="0">
            <a:spAutoFit/>
          </a:bodyPr>
          <a:lstStyle/>
          <a:p>
            <a:pPr algn="ctr"/>
            <a:r>
              <a:rPr lang="en-US" sz="2400" b="1" dirty="0">
                <a:solidFill>
                  <a:srgbClr val="800001"/>
                </a:solidFill>
                <a:latin typeface="Avenir Book" panose="02000503020000020003" pitchFamily="2" charset="0"/>
              </a:rPr>
              <a:t>Academia is not a meritocracy</a:t>
            </a:r>
          </a:p>
        </p:txBody>
      </p:sp>
      <p:sp>
        <p:nvSpPr>
          <p:cNvPr id="16" name="TextBox 15">
            <a:extLst>
              <a:ext uri="{FF2B5EF4-FFF2-40B4-BE49-F238E27FC236}">
                <a16:creationId xmlns:a16="http://schemas.microsoft.com/office/drawing/2014/main" id="{2459D90A-E3C8-414A-0D41-23C4B2F4A87F}"/>
              </a:ext>
            </a:extLst>
          </p:cNvPr>
          <p:cNvSpPr txBox="1"/>
          <p:nvPr/>
        </p:nvSpPr>
        <p:spPr>
          <a:xfrm>
            <a:off x="3487784" y="2173824"/>
            <a:ext cx="3291840" cy="400110"/>
          </a:xfrm>
          <a:prstGeom prst="rect">
            <a:avLst/>
          </a:prstGeom>
          <a:solidFill>
            <a:schemeClr val="bg1"/>
          </a:solidFill>
          <a:ln w="38100">
            <a:solidFill>
              <a:schemeClr val="tx1"/>
            </a:solidFill>
          </a:ln>
        </p:spPr>
        <p:txBody>
          <a:bodyPr wrap="square" rtlCol="0">
            <a:spAutoFit/>
          </a:bodyPr>
          <a:lstStyle/>
          <a:p>
            <a:pPr algn="ctr"/>
            <a:r>
              <a:rPr lang="en-US" sz="2000" b="1" dirty="0">
                <a:solidFill>
                  <a:srgbClr val="800001"/>
                </a:solidFill>
                <a:latin typeface="Avenir Book" panose="02000503020000020003" pitchFamily="2" charset="0"/>
              </a:rPr>
              <a:t>publish prestigious papers</a:t>
            </a:r>
          </a:p>
        </p:txBody>
      </p:sp>
      <p:sp>
        <p:nvSpPr>
          <p:cNvPr id="17" name="TextBox 16">
            <a:extLst>
              <a:ext uri="{FF2B5EF4-FFF2-40B4-BE49-F238E27FC236}">
                <a16:creationId xmlns:a16="http://schemas.microsoft.com/office/drawing/2014/main" id="{C70F0EB1-5494-3FAA-9279-40F1A7A9575D}"/>
              </a:ext>
            </a:extLst>
          </p:cNvPr>
          <p:cNvSpPr txBox="1"/>
          <p:nvPr/>
        </p:nvSpPr>
        <p:spPr>
          <a:xfrm>
            <a:off x="7471954" y="2173824"/>
            <a:ext cx="2651759" cy="400110"/>
          </a:xfrm>
          <a:prstGeom prst="rect">
            <a:avLst/>
          </a:prstGeom>
          <a:solidFill>
            <a:schemeClr val="bg1"/>
          </a:solidFill>
          <a:ln w="38100">
            <a:solidFill>
              <a:schemeClr val="tx1"/>
            </a:solidFill>
          </a:ln>
        </p:spPr>
        <p:txBody>
          <a:bodyPr wrap="square" rtlCol="0">
            <a:spAutoFit/>
          </a:bodyPr>
          <a:lstStyle/>
          <a:p>
            <a:pPr algn="ctr"/>
            <a:r>
              <a:rPr lang="en-US" sz="2000" b="1" dirty="0">
                <a:solidFill>
                  <a:srgbClr val="800001"/>
                </a:solidFill>
                <a:latin typeface="Avenir Book" panose="02000503020000020003" pitchFamily="2" charset="0"/>
              </a:rPr>
              <a:t>get a faculty job</a:t>
            </a:r>
          </a:p>
        </p:txBody>
      </p:sp>
      <p:sp>
        <p:nvSpPr>
          <p:cNvPr id="18" name="TextBox 17">
            <a:extLst>
              <a:ext uri="{FF2B5EF4-FFF2-40B4-BE49-F238E27FC236}">
                <a16:creationId xmlns:a16="http://schemas.microsoft.com/office/drawing/2014/main" id="{51676EA4-2E0D-78C1-0CBD-CFDAA5F08C1F}"/>
              </a:ext>
            </a:extLst>
          </p:cNvPr>
          <p:cNvSpPr txBox="1"/>
          <p:nvPr/>
        </p:nvSpPr>
        <p:spPr>
          <a:xfrm>
            <a:off x="1423969" y="3242008"/>
            <a:ext cx="3448477" cy="400110"/>
          </a:xfrm>
          <a:prstGeom prst="rect">
            <a:avLst/>
          </a:prstGeom>
          <a:solidFill>
            <a:schemeClr val="bg1"/>
          </a:solidFill>
          <a:ln w="38100">
            <a:solidFill>
              <a:schemeClr val="tx1"/>
            </a:solidFill>
          </a:ln>
        </p:spPr>
        <p:txBody>
          <a:bodyPr wrap="square" rtlCol="0">
            <a:spAutoFit/>
          </a:bodyPr>
          <a:lstStyle/>
          <a:p>
            <a:pPr algn="ctr"/>
            <a:r>
              <a:rPr lang="en-US" sz="2000" b="1" dirty="0">
                <a:solidFill>
                  <a:srgbClr val="800001"/>
                </a:solidFill>
                <a:latin typeface="Avenir Book" panose="02000503020000020003" pitchFamily="2" charset="0"/>
              </a:rPr>
              <a:t>enjoy systemic advantages</a:t>
            </a:r>
          </a:p>
        </p:txBody>
      </p:sp>
      <p:sp>
        <p:nvSpPr>
          <p:cNvPr id="19" name="TextBox 18">
            <a:extLst>
              <a:ext uri="{FF2B5EF4-FFF2-40B4-BE49-F238E27FC236}">
                <a16:creationId xmlns:a16="http://schemas.microsoft.com/office/drawing/2014/main" id="{F91E02B6-9249-ADC3-01CA-95A3422657A9}"/>
              </a:ext>
            </a:extLst>
          </p:cNvPr>
          <p:cNvSpPr txBox="1"/>
          <p:nvPr/>
        </p:nvSpPr>
        <p:spPr>
          <a:xfrm>
            <a:off x="7471954" y="4225244"/>
            <a:ext cx="4323806" cy="400110"/>
          </a:xfrm>
          <a:prstGeom prst="rect">
            <a:avLst/>
          </a:prstGeom>
          <a:solidFill>
            <a:schemeClr val="bg1"/>
          </a:solidFill>
          <a:ln w="38100">
            <a:solidFill>
              <a:schemeClr val="tx1"/>
            </a:solidFill>
          </a:ln>
        </p:spPr>
        <p:txBody>
          <a:bodyPr wrap="square" rtlCol="0">
            <a:spAutoFit/>
          </a:bodyPr>
          <a:lstStyle/>
          <a:p>
            <a:pPr algn="ctr"/>
            <a:r>
              <a:rPr lang="en-US" sz="2000" b="1" dirty="0">
                <a:solidFill>
                  <a:srgbClr val="800001"/>
                </a:solidFill>
                <a:latin typeface="Avenir Book" panose="02000503020000020003" pitchFamily="2" charset="0"/>
              </a:rPr>
              <a:t>advise you on how to be successful,</a:t>
            </a:r>
          </a:p>
        </p:txBody>
      </p:sp>
      <p:sp>
        <p:nvSpPr>
          <p:cNvPr id="20" name="TextBox 19">
            <a:extLst>
              <a:ext uri="{FF2B5EF4-FFF2-40B4-BE49-F238E27FC236}">
                <a16:creationId xmlns:a16="http://schemas.microsoft.com/office/drawing/2014/main" id="{8CF9C4A0-CEC0-FF00-0274-73E9F50BDC72}"/>
              </a:ext>
            </a:extLst>
          </p:cNvPr>
          <p:cNvSpPr txBox="1"/>
          <p:nvPr/>
        </p:nvSpPr>
        <p:spPr>
          <a:xfrm>
            <a:off x="91439" y="4669535"/>
            <a:ext cx="9313817" cy="400110"/>
          </a:xfrm>
          <a:prstGeom prst="rect">
            <a:avLst/>
          </a:prstGeom>
          <a:solidFill>
            <a:schemeClr val="bg1"/>
          </a:solidFill>
          <a:ln w="38100">
            <a:solidFill>
              <a:schemeClr val="tx1"/>
            </a:solidFill>
          </a:ln>
        </p:spPr>
        <p:txBody>
          <a:bodyPr wrap="square" rtlCol="0">
            <a:spAutoFit/>
          </a:bodyPr>
          <a:lstStyle/>
          <a:p>
            <a:pPr algn="ctr"/>
            <a:r>
              <a:rPr lang="en-US" sz="2000" b="1" dirty="0">
                <a:solidFill>
                  <a:srgbClr val="800001"/>
                </a:solidFill>
                <a:latin typeface="Avenir Book" panose="02000503020000020003" pitchFamily="2" charset="0"/>
              </a:rPr>
              <a:t>saluting hard work, while not acting to reform unfair systems.</a:t>
            </a:r>
          </a:p>
        </p:txBody>
      </p:sp>
    </p:spTree>
    <p:extLst>
      <p:ext uri="{BB962C8B-B14F-4D97-AF65-F5344CB8AC3E}">
        <p14:creationId xmlns:p14="http://schemas.microsoft.com/office/powerpoint/2010/main" val="257004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5D14-9005-A0E2-F8CC-EB83E6EB51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8315282-28EE-0200-7AF2-86FB8537EBDD}"/>
              </a:ext>
            </a:extLst>
          </p:cNvPr>
          <p:cNvPicPr>
            <a:picLocks noGrp="1" noChangeAspect="1"/>
          </p:cNvPicPr>
          <p:nvPr>
            <p:ph idx="1"/>
          </p:nvPr>
        </p:nvPicPr>
        <p:blipFill>
          <a:blip r:embed="rId2"/>
          <a:stretch>
            <a:fillRect/>
          </a:stretch>
        </p:blipFill>
        <p:spPr>
          <a:xfrm>
            <a:off x="1761749" y="1446213"/>
            <a:ext cx="8668501" cy="4351337"/>
          </a:xfrm>
        </p:spPr>
      </p:pic>
      <p:cxnSp>
        <p:nvCxnSpPr>
          <p:cNvPr id="7" name="Straight Connector 6">
            <a:extLst>
              <a:ext uri="{FF2B5EF4-FFF2-40B4-BE49-F238E27FC236}">
                <a16:creationId xmlns:a16="http://schemas.microsoft.com/office/drawing/2014/main" id="{76598348-AF81-15C3-0FCF-55202DF5CA7E}"/>
              </a:ext>
            </a:extLst>
          </p:cNvPr>
          <p:cNvCxnSpPr/>
          <p:nvPr/>
        </p:nvCxnSpPr>
        <p:spPr>
          <a:xfrm>
            <a:off x="4415246" y="5421086"/>
            <a:ext cx="3553097" cy="0"/>
          </a:xfrm>
          <a:prstGeom prst="line">
            <a:avLst/>
          </a:prstGeom>
          <a:ln w="38100">
            <a:solidFill>
              <a:srgbClr val="80000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A348E26-412C-291C-1FC0-847A465BE38A}"/>
              </a:ext>
            </a:extLst>
          </p:cNvPr>
          <p:cNvCxnSpPr>
            <a:cxnSpLocks/>
          </p:cNvCxnSpPr>
          <p:nvPr/>
        </p:nvCxnSpPr>
        <p:spPr>
          <a:xfrm>
            <a:off x="7432766" y="4685212"/>
            <a:ext cx="2751909" cy="0"/>
          </a:xfrm>
          <a:prstGeom prst="line">
            <a:avLst/>
          </a:prstGeom>
          <a:ln w="38100">
            <a:solidFill>
              <a:srgbClr val="80000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518043-23A3-C750-32F3-5630CA4B7F38}"/>
              </a:ext>
            </a:extLst>
          </p:cNvPr>
          <p:cNvCxnSpPr>
            <a:cxnSpLocks/>
          </p:cNvCxnSpPr>
          <p:nvPr/>
        </p:nvCxnSpPr>
        <p:spPr>
          <a:xfrm>
            <a:off x="1994263" y="5064034"/>
            <a:ext cx="1206137" cy="0"/>
          </a:xfrm>
          <a:prstGeom prst="line">
            <a:avLst/>
          </a:prstGeom>
          <a:ln w="38100">
            <a:solidFill>
              <a:srgbClr val="80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99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B0770-AFEB-8836-D3E9-B5E9AE50A28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584DA38-8F37-813B-DCC2-7266F5A891D0}"/>
              </a:ext>
            </a:extLst>
          </p:cNvPr>
          <p:cNvSpPr>
            <a:spLocks noGrp="1"/>
          </p:cNvSpPr>
          <p:nvPr>
            <p:ph idx="1"/>
          </p:nvPr>
        </p:nvSpPr>
        <p:spPr/>
        <p:txBody>
          <a:bodyPr/>
          <a:lstStyle/>
          <a:p>
            <a:endParaRPr lang="en-US" dirty="0"/>
          </a:p>
        </p:txBody>
      </p:sp>
      <p:sp>
        <p:nvSpPr>
          <p:cNvPr id="8" name="TextBox 7">
            <a:extLst>
              <a:ext uri="{FF2B5EF4-FFF2-40B4-BE49-F238E27FC236}">
                <a16:creationId xmlns:a16="http://schemas.microsoft.com/office/drawing/2014/main" id="{4DCBBFB4-D03E-96F2-A7D4-9210EDD25224}"/>
              </a:ext>
            </a:extLst>
          </p:cNvPr>
          <p:cNvSpPr txBox="1"/>
          <p:nvPr/>
        </p:nvSpPr>
        <p:spPr>
          <a:xfrm>
            <a:off x="813962" y="2173355"/>
            <a:ext cx="4448013" cy="369332"/>
          </a:xfrm>
          <a:prstGeom prst="rect">
            <a:avLst/>
          </a:prstGeom>
          <a:noFill/>
        </p:spPr>
        <p:txBody>
          <a:bodyPr wrap="none" rtlCol="0">
            <a:spAutoFit/>
          </a:bodyPr>
          <a:lstStyle/>
          <a:p>
            <a:r>
              <a:rPr lang="en-US" dirty="0">
                <a:latin typeface="Avenir Book" panose="02000503020000020003" pitchFamily="2" charset="0"/>
              </a:rPr>
              <a:t>Born in Australia to Malaysian immigrants</a:t>
            </a:r>
          </a:p>
        </p:txBody>
      </p:sp>
      <p:sp>
        <p:nvSpPr>
          <p:cNvPr id="9" name="TextBox 8">
            <a:extLst>
              <a:ext uri="{FF2B5EF4-FFF2-40B4-BE49-F238E27FC236}">
                <a16:creationId xmlns:a16="http://schemas.microsoft.com/office/drawing/2014/main" id="{A9403A72-450F-8613-F0AE-5D52363E4C76}"/>
              </a:ext>
            </a:extLst>
          </p:cNvPr>
          <p:cNvSpPr txBox="1"/>
          <p:nvPr/>
        </p:nvSpPr>
        <p:spPr>
          <a:xfrm>
            <a:off x="1447231" y="3180873"/>
            <a:ext cx="3428183" cy="369332"/>
          </a:xfrm>
          <a:prstGeom prst="rect">
            <a:avLst/>
          </a:prstGeom>
          <a:noFill/>
        </p:spPr>
        <p:txBody>
          <a:bodyPr wrap="none" rtlCol="0">
            <a:spAutoFit/>
          </a:bodyPr>
          <a:lstStyle/>
          <a:p>
            <a:r>
              <a:rPr lang="en-US" dirty="0">
                <a:latin typeface="Avenir Book" panose="02000503020000020003" pitchFamily="2" charset="0"/>
              </a:rPr>
              <a:t>Grew up in a low-income family</a:t>
            </a:r>
          </a:p>
        </p:txBody>
      </p:sp>
      <p:sp>
        <p:nvSpPr>
          <p:cNvPr id="5" name="TextBox 4">
            <a:extLst>
              <a:ext uri="{FF2B5EF4-FFF2-40B4-BE49-F238E27FC236}">
                <a16:creationId xmlns:a16="http://schemas.microsoft.com/office/drawing/2014/main" id="{7935B52A-180A-C98F-DBE2-B58D2CE47851}"/>
              </a:ext>
            </a:extLst>
          </p:cNvPr>
          <p:cNvSpPr txBox="1"/>
          <p:nvPr/>
        </p:nvSpPr>
        <p:spPr>
          <a:xfrm>
            <a:off x="168272" y="2669598"/>
            <a:ext cx="4885312" cy="369332"/>
          </a:xfrm>
          <a:prstGeom prst="rect">
            <a:avLst/>
          </a:prstGeom>
          <a:noFill/>
        </p:spPr>
        <p:txBody>
          <a:bodyPr wrap="none" rtlCol="0">
            <a:spAutoFit/>
          </a:bodyPr>
          <a:lstStyle/>
          <a:p>
            <a:r>
              <a:rPr lang="en-US" dirty="0">
                <a:latin typeface="Avenir Book" panose="02000503020000020003" pitchFamily="2" charset="0"/>
              </a:rPr>
              <a:t>Both parents completed secondary education</a:t>
            </a:r>
          </a:p>
        </p:txBody>
      </p:sp>
      <p:sp>
        <p:nvSpPr>
          <p:cNvPr id="6" name="TextBox 5">
            <a:extLst>
              <a:ext uri="{FF2B5EF4-FFF2-40B4-BE49-F238E27FC236}">
                <a16:creationId xmlns:a16="http://schemas.microsoft.com/office/drawing/2014/main" id="{D48BF3D5-E5FA-EAF5-B0F7-E6DC1D33EB01}"/>
              </a:ext>
            </a:extLst>
          </p:cNvPr>
          <p:cNvSpPr txBox="1"/>
          <p:nvPr/>
        </p:nvSpPr>
        <p:spPr>
          <a:xfrm>
            <a:off x="703799" y="3688577"/>
            <a:ext cx="4304063" cy="369332"/>
          </a:xfrm>
          <a:prstGeom prst="rect">
            <a:avLst/>
          </a:prstGeom>
          <a:noFill/>
        </p:spPr>
        <p:txBody>
          <a:bodyPr wrap="none" rtlCol="0">
            <a:spAutoFit/>
          </a:bodyPr>
          <a:lstStyle/>
          <a:p>
            <a:r>
              <a:rPr lang="en-US" dirty="0">
                <a:latin typeface="Avenir Book" panose="02000503020000020003" pitchFamily="2" charset="0"/>
              </a:rPr>
              <a:t>Both parents were non-English speakers</a:t>
            </a:r>
          </a:p>
        </p:txBody>
      </p:sp>
      <p:sp>
        <p:nvSpPr>
          <p:cNvPr id="7" name="TextBox 6">
            <a:extLst>
              <a:ext uri="{FF2B5EF4-FFF2-40B4-BE49-F238E27FC236}">
                <a16:creationId xmlns:a16="http://schemas.microsoft.com/office/drawing/2014/main" id="{7FE62EEC-4C89-1C80-190A-239FBCA7832F}"/>
              </a:ext>
            </a:extLst>
          </p:cNvPr>
          <p:cNvSpPr txBox="1"/>
          <p:nvPr/>
        </p:nvSpPr>
        <p:spPr>
          <a:xfrm>
            <a:off x="2738527" y="4243839"/>
            <a:ext cx="184731" cy="369332"/>
          </a:xfrm>
          <a:prstGeom prst="rect">
            <a:avLst/>
          </a:prstGeom>
          <a:noFill/>
        </p:spPr>
        <p:txBody>
          <a:bodyPr wrap="none" rtlCol="0">
            <a:spAutoFit/>
          </a:bodyPr>
          <a:lstStyle/>
          <a:p>
            <a:endParaRPr lang="en-US" dirty="0">
              <a:latin typeface="Avenir Book" panose="02000503020000020003" pitchFamily="2" charset="0"/>
            </a:endParaRPr>
          </a:p>
        </p:txBody>
      </p:sp>
      <p:pic>
        <p:nvPicPr>
          <p:cNvPr id="10" name="Content Placeholder 4">
            <a:extLst>
              <a:ext uri="{FF2B5EF4-FFF2-40B4-BE49-F238E27FC236}">
                <a16:creationId xmlns:a16="http://schemas.microsoft.com/office/drawing/2014/main" id="{05529231-AD15-C88F-CE65-23426957BF09}"/>
              </a:ext>
            </a:extLst>
          </p:cNvPr>
          <p:cNvPicPr>
            <a:picLocks noChangeAspect="1"/>
          </p:cNvPicPr>
          <p:nvPr/>
        </p:nvPicPr>
        <p:blipFill rotWithShape="1">
          <a:blip r:embed="rId3"/>
          <a:srcRect l="21366" t="6580" r="14853" b="45584"/>
          <a:stretch/>
        </p:blipFill>
        <p:spPr>
          <a:xfrm>
            <a:off x="5053584" y="2322740"/>
            <a:ext cx="2148676" cy="2148676"/>
          </a:xfrm>
          <a:prstGeom prst="ellipse">
            <a:avLst/>
          </a:prstGeom>
        </p:spPr>
      </p:pic>
      <p:sp>
        <p:nvSpPr>
          <p:cNvPr id="11" name="TextBox 10">
            <a:extLst>
              <a:ext uri="{FF2B5EF4-FFF2-40B4-BE49-F238E27FC236}">
                <a16:creationId xmlns:a16="http://schemas.microsoft.com/office/drawing/2014/main" id="{4880C3FE-6390-CF85-1255-2CA65E1DAA8F}"/>
              </a:ext>
            </a:extLst>
          </p:cNvPr>
          <p:cNvSpPr txBox="1"/>
          <p:nvPr/>
        </p:nvSpPr>
        <p:spPr>
          <a:xfrm>
            <a:off x="6986329" y="2213696"/>
            <a:ext cx="3635932" cy="369332"/>
          </a:xfrm>
          <a:prstGeom prst="rect">
            <a:avLst/>
          </a:prstGeom>
          <a:noFill/>
        </p:spPr>
        <p:txBody>
          <a:bodyPr wrap="none" rtlCol="0">
            <a:spAutoFit/>
          </a:bodyPr>
          <a:lstStyle/>
          <a:p>
            <a:r>
              <a:rPr lang="en-US" dirty="0">
                <a:latin typeface="Avenir Book" panose="02000503020000020003" pitchFamily="2" charset="0"/>
              </a:rPr>
              <a:t>First-generation college graduate</a:t>
            </a:r>
          </a:p>
        </p:txBody>
      </p:sp>
      <p:sp>
        <p:nvSpPr>
          <p:cNvPr id="12" name="TextBox 11">
            <a:extLst>
              <a:ext uri="{FF2B5EF4-FFF2-40B4-BE49-F238E27FC236}">
                <a16:creationId xmlns:a16="http://schemas.microsoft.com/office/drawing/2014/main" id="{84D4B388-738E-9C4B-C69B-9A697F2DA881}"/>
              </a:ext>
            </a:extLst>
          </p:cNvPr>
          <p:cNvSpPr txBox="1"/>
          <p:nvPr/>
        </p:nvSpPr>
        <p:spPr>
          <a:xfrm>
            <a:off x="7484055" y="2736018"/>
            <a:ext cx="2379177" cy="369332"/>
          </a:xfrm>
          <a:prstGeom prst="rect">
            <a:avLst/>
          </a:prstGeom>
          <a:noFill/>
        </p:spPr>
        <p:txBody>
          <a:bodyPr wrap="none" rtlCol="0">
            <a:spAutoFit/>
          </a:bodyPr>
          <a:lstStyle/>
          <a:p>
            <a:r>
              <a:rPr lang="en-US" dirty="0">
                <a:latin typeface="Avenir Book" panose="02000503020000020003" pitchFamily="2" charset="0"/>
              </a:rPr>
              <a:t>First-generation PhD</a:t>
            </a:r>
          </a:p>
        </p:txBody>
      </p:sp>
      <p:sp>
        <p:nvSpPr>
          <p:cNvPr id="13" name="TextBox 12">
            <a:extLst>
              <a:ext uri="{FF2B5EF4-FFF2-40B4-BE49-F238E27FC236}">
                <a16:creationId xmlns:a16="http://schemas.microsoft.com/office/drawing/2014/main" id="{897F758B-0492-11CE-382E-9666A260F656}"/>
              </a:ext>
            </a:extLst>
          </p:cNvPr>
          <p:cNvSpPr txBox="1"/>
          <p:nvPr/>
        </p:nvSpPr>
        <p:spPr>
          <a:xfrm>
            <a:off x="7634869" y="3227711"/>
            <a:ext cx="2710999" cy="369332"/>
          </a:xfrm>
          <a:prstGeom prst="rect">
            <a:avLst/>
          </a:prstGeom>
          <a:noFill/>
        </p:spPr>
        <p:txBody>
          <a:bodyPr wrap="none" rtlCol="0">
            <a:spAutoFit/>
          </a:bodyPr>
          <a:lstStyle/>
          <a:p>
            <a:r>
              <a:rPr lang="en-US" dirty="0">
                <a:latin typeface="Avenir Book" panose="02000503020000020003" pitchFamily="2" charset="0"/>
              </a:rPr>
              <a:t>First-generation scientist</a:t>
            </a:r>
          </a:p>
        </p:txBody>
      </p:sp>
      <p:sp>
        <p:nvSpPr>
          <p:cNvPr id="15" name="TextBox 14">
            <a:extLst>
              <a:ext uri="{FF2B5EF4-FFF2-40B4-BE49-F238E27FC236}">
                <a16:creationId xmlns:a16="http://schemas.microsoft.com/office/drawing/2014/main" id="{08A8F997-C019-CE73-19F4-378D4C881357}"/>
              </a:ext>
            </a:extLst>
          </p:cNvPr>
          <p:cNvSpPr txBox="1"/>
          <p:nvPr/>
        </p:nvSpPr>
        <p:spPr>
          <a:xfrm>
            <a:off x="3161322" y="4205803"/>
            <a:ext cx="1967205" cy="369332"/>
          </a:xfrm>
          <a:prstGeom prst="rect">
            <a:avLst/>
          </a:prstGeom>
          <a:noFill/>
        </p:spPr>
        <p:txBody>
          <a:bodyPr wrap="none" rtlCol="0">
            <a:spAutoFit/>
          </a:bodyPr>
          <a:lstStyle/>
          <a:p>
            <a:r>
              <a:rPr lang="en-US" dirty="0">
                <a:latin typeface="Avenir Book" panose="02000503020000020003" pitchFamily="2" charset="0"/>
              </a:rPr>
              <a:t>Minority ethnicity</a:t>
            </a:r>
          </a:p>
        </p:txBody>
      </p:sp>
      <p:sp>
        <p:nvSpPr>
          <p:cNvPr id="16" name="TextBox 15">
            <a:extLst>
              <a:ext uri="{FF2B5EF4-FFF2-40B4-BE49-F238E27FC236}">
                <a16:creationId xmlns:a16="http://schemas.microsoft.com/office/drawing/2014/main" id="{A21A06C8-78B4-1038-3020-AEF7F504EAD6}"/>
              </a:ext>
            </a:extLst>
          </p:cNvPr>
          <p:cNvSpPr txBox="1"/>
          <p:nvPr/>
        </p:nvSpPr>
        <p:spPr>
          <a:xfrm>
            <a:off x="7488067" y="3726218"/>
            <a:ext cx="4000134" cy="369332"/>
          </a:xfrm>
          <a:prstGeom prst="rect">
            <a:avLst/>
          </a:prstGeom>
          <a:noFill/>
        </p:spPr>
        <p:txBody>
          <a:bodyPr wrap="none" rtlCol="0">
            <a:spAutoFit/>
          </a:bodyPr>
          <a:lstStyle/>
          <a:p>
            <a:r>
              <a:rPr lang="en-US" dirty="0">
                <a:latin typeface="Avenir Book" panose="02000503020000020003" pitchFamily="2" charset="0"/>
              </a:rPr>
              <a:t>Postdoctoral researcher (early-career)</a:t>
            </a:r>
          </a:p>
        </p:txBody>
      </p:sp>
      <p:sp>
        <p:nvSpPr>
          <p:cNvPr id="17" name="TextBox 16">
            <a:extLst>
              <a:ext uri="{FF2B5EF4-FFF2-40B4-BE49-F238E27FC236}">
                <a16:creationId xmlns:a16="http://schemas.microsoft.com/office/drawing/2014/main" id="{FC27D57D-4621-592A-57ED-40DD85E1210E}"/>
              </a:ext>
            </a:extLst>
          </p:cNvPr>
          <p:cNvSpPr txBox="1"/>
          <p:nvPr/>
        </p:nvSpPr>
        <p:spPr>
          <a:xfrm>
            <a:off x="7138416" y="4194097"/>
            <a:ext cx="4645502" cy="369332"/>
          </a:xfrm>
          <a:prstGeom prst="rect">
            <a:avLst/>
          </a:prstGeom>
          <a:noFill/>
        </p:spPr>
        <p:txBody>
          <a:bodyPr wrap="none" rtlCol="0">
            <a:spAutoFit/>
          </a:bodyPr>
          <a:lstStyle/>
          <a:p>
            <a:r>
              <a:rPr lang="en-US" dirty="0">
                <a:latin typeface="Avenir Book" panose="02000503020000020003" pitchFamily="2" charset="0"/>
              </a:rPr>
              <a:t>International researcher (non-resident alien)</a:t>
            </a:r>
          </a:p>
        </p:txBody>
      </p:sp>
      <p:pic>
        <p:nvPicPr>
          <p:cNvPr id="19" name="Picture 18">
            <a:extLst>
              <a:ext uri="{FF2B5EF4-FFF2-40B4-BE49-F238E27FC236}">
                <a16:creationId xmlns:a16="http://schemas.microsoft.com/office/drawing/2014/main" id="{890C7B9C-81B4-5DCB-E23D-9727A34D9318}"/>
              </a:ext>
            </a:extLst>
          </p:cNvPr>
          <p:cNvPicPr>
            <a:picLocks/>
          </p:cNvPicPr>
          <p:nvPr/>
        </p:nvPicPr>
        <p:blipFill rotWithShape="1">
          <a:blip r:embed="rId4"/>
          <a:srcRect l="20780" t="24812" r="27969" b="7165"/>
          <a:stretch/>
        </p:blipFill>
        <p:spPr>
          <a:xfrm>
            <a:off x="4988068" y="2322740"/>
            <a:ext cx="2212520" cy="2212520"/>
          </a:xfrm>
          <a:prstGeom prst="ellipse">
            <a:avLst/>
          </a:prstGeom>
        </p:spPr>
      </p:pic>
      <p:sp>
        <p:nvSpPr>
          <p:cNvPr id="23" name="TextBox 22">
            <a:extLst>
              <a:ext uri="{FF2B5EF4-FFF2-40B4-BE49-F238E27FC236}">
                <a16:creationId xmlns:a16="http://schemas.microsoft.com/office/drawing/2014/main" id="{6AD5C12A-7D40-7AA9-EBD8-732A3EEEBD1C}"/>
              </a:ext>
            </a:extLst>
          </p:cNvPr>
          <p:cNvSpPr txBox="1"/>
          <p:nvPr/>
        </p:nvSpPr>
        <p:spPr>
          <a:xfrm>
            <a:off x="2610928" y="5156128"/>
            <a:ext cx="8950236" cy="1077218"/>
          </a:xfrm>
          <a:prstGeom prst="rect">
            <a:avLst/>
          </a:prstGeom>
          <a:solidFill>
            <a:schemeClr val="bg1"/>
          </a:solidFill>
          <a:ln w="38100">
            <a:solidFill>
              <a:schemeClr val="tx1"/>
            </a:solidFill>
          </a:ln>
        </p:spPr>
        <p:txBody>
          <a:bodyPr wrap="square" rtlCol="0">
            <a:spAutoFit/>
          </a:bodyPr>
          <a:lstStyle/>
          <a:p>
            <a:pPr algn="ctr"/>
            <a:r>
              <a:rPr lang="en-US" sz="3200" b="1" dirty="0">
                <a:latin typeface="Avenir Book" panose="02000503020000020003" pitchFamily="2" charset="0"/>
              </a:rPr>
              <a:t>I continue to experience systemic barriers in academia and science</a:t>
            </a:r>
          </a:p>
        </p:txBody>
      </p:sp>
    </p:spTree>
    <p:extLst>
      <p:ext uri="{BB962C8B-B14F-4D97-AF65-F5344CB8AC3E}">
        <p14:creationId xmlns:p14="http://schemas.microsoft.com/office/powerpoint/2010/main" val="173923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500"/>
                            </p:stCondLst>
                            <p:childTnLst>
                              <p:par>
                                <p:cTn id="12" presetID="3" presetClass="entr" presetSubtype="10" fill="hold" grpId="0" nodeType="afterEffect">
                                  <p:stCondLst>
                                    <p:cond delay="0"/>
                                  </p:stCondLst>
                                  <p:iterate type="lt">
                                    <p:tmPct val="0"/>
                                  </p:iterate>
                                  <p:childTnLst>
                                    <p:set>
                                      <p:cBhvr>
                                        <p:cTn id="13" dur="1" fill="hold">
                                          <p:stCondLst>
                                            <p:cond delay="0"/>
                                          </p:stCondLst>
                                        </p:cTn>
                                        <p:tgtEl>
                                          <p:spTgt spid="11"/>
                                        </p:tgtEl>
                                        <p:attrNameLst>
                                          <p:attrName>style.visibility</p:attrName>
                                        </p:attrNameLst>
                                      </p:cBhvr>
                                      <p:to>
                                        <p:strVal val="visible"/>
                                      </p:to>
                                    </p:set>
                                    <p:animEffect transition="in" filter="blinds(horizontal)">
                                      <p:cBhvr>
                                        <p:cTn id="14" dur="500"/>
                                        <p:tgtEl>
                                          <p:spTgt spid="11"/>
                                        </p:tgtEl>
                                      </p:cBhvr>
                                    </p:animEffect>
                                  </p:childTnLst>
                                </p:cTn>
                              </p:par>
                              <p:par>
                                <p:cTn id="15" presetID="3" presetClass="entr" presetSubtype="10" fill="hold" grpId="0" nodeType="withEffect">
                                  <p:stCondLst>
                                    <p:cond delay="500"/>
                                  </p:stCondLst>
                                  <p:iterate type="lt">
                                    <p:tmPct val="0"/>
                                  </p:iterate>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1000"/>
                                  </p:stCondLst>
                                  <p:iterate type="lt">
                                    <p:tmPct val="0"/>
                                  </p:iterate>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150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5" presetClass="emph" presetSubtype="0" grpId="1" nodeType="clickEffect">
                                  <p:stCondLst>
                                    <p:cond delay="0"/>
                                  </p:stCondLst>
                                  <p:iterate type="lt">
                                    <p:tmAbs val="25"/>
                                  </p:iterate>
                                  <p:childTnLst>
                                    <p:set>
                                      <p:cBhvr override="childStyle">
                                        <p:cTn id="30" dur="indefinite"/>
                                        <p:tgtEl>
                                          <p:spTgt spid="11"/>
                                        </p:tgtEl>
                                        <p:attrNameLst>
                                          <p:attrName>style.fontWeight</p:attrName>
                                        </p:attrNameLst>
                                      </p:cBhvr>
                                      <p:to>
                                        <p:strVal val="bold"/>
                                      </p:to>
                                    </p:set>
                                  </p:childTnLst>
                                </p:cTn>
                              </p:par>
                              <p:par>
                                <p:cTn id="31" presetID="15" presetClass="emph" presetSubtype="0" grpId="1" nodeType="withEffect">
                                  <p:stCondLst>
                                    <p:cond delay="0"/>
                                  </p:stCondLst>
                                  <p:iterate type="lt">
                                    <p:tmAbs val="25"/>
                                  </p:iterate>
                                  <p:childTnLst>
                                    <p:set>
                                      <p:cBhvr override="childStyle">
                                        <p:cTn id="32" dur="indefinite"/>
                                        <p:tgtEl>
                                          <p:spTgt spid="12"/>
                                        </p:tgtEl>
                                        <p:attrNameLst>
                                          <p:attrName>style.fontWeight</p:attrName>
                                        </p:attrNameLst>
                                      </p:cBhvr>
                                      <p:to>
                                        <p:strVal val="bold"/>
                                      </p:to>
                                    </p:set>
                                  </p:childTnLst>
                                </p:cTn>
                              </p:par>
                              <p:par>
                                <p:cTn id="33" presetID="15" presetClass="emph" presetSubtype="0" grpId="1" nodeType="withEffect">
                                  <p:stCondLst>
                                    <p:cond delay="0"/>
                                  </p:stCondLst>
                                  <p:iterate type="lt">
                                    <p:tmAbs val="25"/>
                                  </p:iterate>
                                  <p:childTnLst>
                                    <p:set>
                                      <p:cBhvr override="childStyle">
                                        <p:cTn id="34" dur="indefinite"/>
                                        <p:tgtEl>
                                          <p:spTgt spid="13"/>
                                        </p:tgtEl>
                                        <p:attrNameLst>
                                          <p:attrName>style.fontWeight</p:attrName>
                                        </p:attrNameLst>
                                      </p:cBhvr>
                                      <p:to>
                                        <p:strVal val="bold"/>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6" grpId="0"/>
      <p:bldP spid="17" grpId="0"/>
      <p:bldP spid="2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giam_PPT_Template_2023" id="{8F48E3E5-D89B-ED43-B9AF-35BBB971BA20}" vid="{C6C5104E-6563-C94D-B437-B8352D6F8E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24598</TotalTime>
  <Words>4036</Words>
  <Application>Microsoft Macintosh PowerPoint</Application>
  <PresentationFormat>Widescreen</PresentationFormat>
  <Paragraphs>314</Paragraphs>
  <Slides>58</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Avenir Book</vt:lpstr>
      <vt:lpstr>Calibri</vt:lpstr>
      <vt:lpstr>Helvetica</vt:lpstr>
      <vt:lpstr>1_Office Theme</vt:lpstr>
      <vt:lpstr>PowerPoint Presentation</vt:lpstr>
      <vt:lpstr>PowerPoint Presentation</vt:lpstr>
      <vt:lpstr>The goals of this talk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Not-good-enoughness and lack of support</vt:lpstr>
      <vt:lpstr>PowerPoint Presentation</vt:lpstr>
      <vt:lpstr>PowerPoint Presentation</vt:lpstr>
      <vt:lpstr>The reproducibility crisis / replication crisis</vt:lpstr>
      <vt:lpstr>PowerPoint Presentation</vt:lpstr>
      <vt:lpstr>Factors resulting in the reproducibility crisis</vt:lpstr>
      <vt:lpstr>Statistical power</vt:lpstr>
      <vt:lpstr>PowerPoint Presentation</vt:lpstr>
      <vt:lpstr>And what has statistical power been?</vt:lpstr>
      <vt:lpstr>Factors resulting in the reproducibility crisis</vt:lpstr>
      <vt:lpstr>Bem (2011): Feeling the Future</vt:lpstr>
      <vt:lpstr>p-hacking</vt:lpstr>
      <vt:lpstr>Threats to reproducible science</vt:lpstr>
      <vt:lpstr>How prevalent are questionable research practices?</vt:lpstr>
      <vt:lpstr>PowerPoint Presentation</vt:lpstr>
      <vt:lpstr>Factors resulting in the reproducibility crisis</vt:lpstr>
      <vt:lpstr>Exponential growth of scientific publications</vt:lpstr>
      <vt:lpstr>Exponential growth of scientific publications</vt:lpstr>
      <vt:lpstr>The decline of negative results</vt:lpstr>
      <vt:lpstr>PowerPoint Presentation</vt:lpstr>
      <vt:lpstr>Factors resulting in the reproducibility crisis</vt:lpstr>
      <vt:lpstr>PowerPoint Presentation</vt:lpstr>
      <vt:lpstr>How often do direct replications occur in psychology?</vt:lpstr>
      <vt:lpstr>PowerPoint Presentation</vt:lpstr>
      <vt:lpstr>Factors resulting in the reproducibility crisis</vt:lpstr>
      <vt:lpstr>Playing 20 questions with nature</vt:lpstr>
      <vt:lpstr>Playing 20 questions with nature</vt:lpstr>
      <vt:lpstr>Playing 20 questions with nature</vt:lpstr>
      <vt:lpstr>Playing 20 questions with nature</vt:lpstr>
      <vt:lpstr>A theory crisis in psychological science</vt:lpstr>
      <vt:lpstr>Factors resulting in the reproducibility crisis</vt:lpstr>
      <vt:lpstr>PowerPoint Presentation</vt:lpstr>
      <vt:lpstr>Factors resulting in the reproducibility crisis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do I start?</vt:lpstr>
      <vt:lpstr>PowerPoint Presentation</vt:lpstr>
      <vt:lpstr>Personal benefits of Open Science</vt:lpstr>
      <vt:lpstr>This seems like a lot more work…</vt:lpstr>
      <vt:lpstr>PowerPoint Presentation</vt:lpstr>
      <vt:lpstr>PowerPoint Presentation</vt:lpstr>
      <vt:lpstr>You don’t have to do this on your own</vt:lpstr>
      <vt:lpstr>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Revisiting the theoretical foundation of visual working memory</dc:title>
  <dc:creator>William Ngiam</dc:creator>
  <cp:lastModifiedBy>William Ngiam</cp:lastModifiedBy>
  <cp:revision>44</cp:revision>
  <dcterms:created xsi:type="dcterms:W3CDTF">2023-02-06T15:51:30Z</dcterms:created>
  <dcterms:modified xsi:type="dcterms:W3CDTF">2023-07-05T14:36:36Z</dcterms:modified>
</cp:coreProperties>
</file>